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BB_A5AC2265.xml" ContentType="application/vnd.ms-powerpoint.comments+xml"/>
  <Override PartName="/ppt/comments/modernComment_1C5_0.xml" ContentType="application/vnd.ms-powerpoint.comments+xml"/>
  <Override PartName="/ppt/comments/modernComment_12A_E68CF2F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CC_C2D34ADD.xml" ContentType="application/vnd.ms-powerpoint.comments+xml"/>
  <Override PartName="/ppt/comments/modernComment_1CD_F74BDF13.xml" ContentType="application/vnd.ms-powerpoint.comments+xml"/>
  <Override PartName="/ppt/notesSlides/notesSlide1.xml" ContentType="application/vnd.openxmlformats-officedocument.presentationml.notesSlide+xml"/>
  <Override PartName="/ppt/comments/modernComment_10B_0.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484" r:id="rId5"/>
    <p:sldId id="269" r:id="rId6"/>
    <p:sldId id="293" r:id="rId7"/>
    <p:sldId id="296" r:id="rId8"/>
    <p:sldId id="262" r:id="rId9"/>
    <p:sldId id="443" r:id="rId10"/>
    <p:sldId id="299" r:id="rId11"/>
    <p:sldId id="453" r:id="rId12"/>
    <p:sldId id="270" r:id="rId13"/>
    <p:sldId id="318" r:id="rId14"/>
    <p:sldId id="283" r:id="rId15"/>
    <p:sldId id="301" r:id="rId16"/>
    <p:sldId id="298" r:id="rId17"/>
    <p:sldId id="265" r:id="rId18"/>
    <p:sldId id="466" r:id="rId19"/>
    <p:sldId id="462" r:id="rId20"/>
    <p:sldId id="463" r:id="rId21"/>
    <p:sldId id="467" r:id="rId22"/>
    <p:sldId id="482" r:id="rId23"/>
    <p:sldId id="464" r:id="rId24"/>
    <p:sldId id="468" r:id="rId25"/>
    <p:sldId id="469" r:id="rId26"/>
    <p:sldId id="460" r:id="rId27"/>
    <p:sldId id="461" r:id="rId28"/>
    <p:sldId id="471" r:id="rId29"/>
    <p:sldId id="267" r:id="rId30"/>
    <p:sldId id="470" r:id="rId31"/>
    <p:sldId id="272" r:id="rId32"/>
    <p:sldId id="279" r:id="rId33"/>
    <p:sldId id="280" r:id="rId34"/>
    <p:sldId id="472" r:id="rId35"/>
    <p:sldId id="477" r:id="rId36"/>
    <p:sldId id="282" r:id="rId37"/>
    <p:sldId id="445" r:id="rId38"/>
    <p:sldId id="314" r:id="rId39"/>
    <p:sldId id="441" r:id="rId40"/>
    <p:sldId id="274" r:id="rId41"/>
    <p:sldId id="478" r:id="rId42"/>
    <p:sldId id="479" r:id="rId43"/>
    <p:sldId id="480" r:id="rId44"/>
    <p:sldId id="276" r:id="rId45"/>
  </p:sldIdLst>
  <p:sldSz cx="12192000" cy="6858000"/>
  <p:notesSz cx="6858000" cy="9144000"/>
  <p:defaultTextStyle>
    <a:defPPr>
      <a:defRPr lang="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BEFuture" id="{2B10A237-319F-40D2-9916-32AC1AD7FAF2}">
          <p14:sldIdLst>
            <p14:sldId id="484"/>
            <p14:sldId id="269"/>
            <p14:sldId id="293"/>
            <p14:sldId id="296"/>
          </p14:sldIdLst>
        </p14:section>
        <p14:section name="Acceleration Programme" id="{6011759D-F532-4DDE-9D6D-864B4B63D881}">
          <p14:sldIdLst>
            <p14:sldId id="262"/>
            <p14:sldId id="443"/>
            <p14:sldId id="299"/>
            <p14:sldId id="453"/>
            <p14:sldId id="270"/>
            <p14:sldId id="318"/>
            <p14:sldId id="283"/>
            <p14:sldId id="301"/>
            <p14:sldId id="298"/>
            <p14:sldId id="265"/>
            <p14:sldId id="466"/>
            <p14:sldId id="462"/>
            <p14:sldId id="463"/>
            <p14:sldId id="467"/>
            <p14:sldId id="482"/>
            <p14:sldId id="464"/>
            <p14:sldId id="468"/>
          </p14:sldIdLst>
        </p14:section>
        <p14:section name="Call for Projects" id="{8A8DC54D-BC89-46FA-9F27-E2E20C0DDB9D}">
          <p14:sldIdLst>
            <p14:sldId id="469"/>
            <p14:sldId id="460"/>
            <p14:sldId id="461"/>
            <p14:sldId id="471"/>
          </p14:sldIdLst>
        </p14:section>
        <p14:section name="Tips and Tricks" id="{9CB319F5-07FC-49D3-A72A-D42BBD7ED5C3}">
          <p14:sldIdLst>
            <p14:sldId id="267"/>
            <p14:sldId id="470"/>
            <p14:sldId id="272"/>
            <p14:sldId id="279"/>
            <p14:sldId id="280"/>
            <p14:sldId id="472"/>
          </p14:sldIdLst>
        </p14:section>
        <p14:section name="Evaluation Process" id="{C26310D2-E499-4A3B-B0A0-D1E6EA265125}">
          <p14:sldIdLst>
            <p14:sldId id="477"/>
            <p14:sldId id="282"/>
            <p14:sldId id="445"/>
          </p14:sldIdLst>
        </p14:section>
        <p14:section name="Award Criteria" id="{8BE372C1-6D06-4300-9277-AF1CDE87FDDE}">
          <p14:sldIdLst>
            <p14:sldId id="314"/>
            <p14:sldId id="441"/>
            <p14:sldId id="274"/>
            <p14:sldId id="478"/>
            <p14:sldId id="479"/>
            <p14:sldId id="480"/>
          </p14:sldIdLst>
        </p14:section>
        <p14:section name="Monitoring and Reporting" id="{996A1B5D-7BF0-476D-B23C-A9EB61B7E269}">
          <p14:sldIdLst>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64922-4A12-392F-78C9-CA37059ACE41}" name="Friederike Endress" initials="FE" userId="S::Friederike.Endress@tipik.eu::26012b41-7ff0-4064-9cf1-3fcfbad9508e" providerId="AD"/>
  <p188:author id="{D193A243-9E6C-0DBE-7F36-936FA71DD6E5}" name="Marta  Aldomà" initials="MA" userId="S::maldoma_blinkbcn.com#ext#@gencat.onmicrosoft.com::d5eb2cc6-bc0f-4e7f-9494-3015419b5fd6" providerId="AD"/>
  <p188:author id="{91D6D372-91A6-5AF0-7B4B-1D205B7D6B1C}" name="Benedetta D'Argenio" initials="BD" userId="S::benedetta@blinkbcn.com::460dd8d7-73ac-4f52-9bbe-547b1a965d9f" providerId="AD"/>
  <p188:author id="{D6E6EF90-D1FD-C61B-B7AC-6C68CB568614}" name="Marta  Aldomà" initials="MA" userId="S::Maldoma@blinkbcn.com::14ea7e7f-7f5c-41a7-9c24-b2c0388fe852" providerId="AD"/>
  <p188:author id="{D26D3EC5-286F-6CC3-1E60-40F930002D21}" name="Marta Rojas" initials="MR" userId="S::mrojas@blinkbcn.com::e952ce8b-9c76-4e7a-9eb5-aaf9cb9f55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88C83C"/>
    <a:srgbClr val="16BDF1"/>
    <a:srgbClr val="5CCEC4"/>
    <a:srgbClr val="33C4EA"/>
    <a:srgbClr val="53F7FB"/>
    <a:srgbClr val="24ADB5"/>
    <a:srgbClr val="366088"/>
    <a:srgbClr val="66A744"/>
    <a:srgbClr val="70D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FBA69-C3CC-E5BD-1E84-B9C83E49A745}" v="2" dt="2024-12-16T09:59:45.675"/>
    <p1510:client id="{98651F0A-BBD1-8E71-EE7E-82215D2D5B75}" v="459" dt="2024-12-16T09:46:32.545"/>
    <p1510:client id="{ECC40636-8A74-D682-2C16-CE373D45C2B9}" v="244" dt="2024-12-16T09:55:20.819"/>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BFE495BF-C00D-40AB-9FD2-ECFA0877F9E1}" authorId="{91D6D372-91A6-5AF0-7B4B-1D205B7D6B1C}" status="resolved" created="2024-12-03T11:11:50.073" complete="100000">
    <ac:deMkLst xmlns:ac="http://schemas.microsoft.com/office/drawing/2013/main/command">
      <pc:docMk xmlns:pc="http://schemas.microsoft.com/office/powerpoint/2013/main/command"/>
      <pc:sldMk xmlns:pc="http://schemas.microsoft.com/office/powerpoint/2013/main/command" cId="0" sldId="267"/>
      <ac:spMk id="18" creationId="{BA635551-CA77-CAD7-45C3-2E762829BF2F}"/>
    </ac:deMkLst>
    <p188:replyLst>
      <p188:reply id="{20F56E78-DF29-4147-B9DB-F17429871B84}" authorId="{91D6D372-91A6-5AF0-7B4B-1D205B7D6B1C}" created="2024-12-03T11:13:25.940">
        <p188:txBody>
          <a:bodyPr/>
          <a:lstStyle/>
          <a:p>
            <a:r>
              <a:rPr lang="ca"/>
              <a:t>Mira el correu electrònic</a:t>
            </a:r>
          </a:p>
        </p188:txBody>
      </p188:reply>
    </p188:replyLst>
    <p188:txBody>
      <a:bodyPr/>
      <a:lstStyle/>
      <a:p>
        <a:r>
          <a:rPr lang="ca"/>
          <a:t>Afegeix informació quan estigui disponible</a:t>
        </a:r>
      </a:p>
    </p188:txBody>
  </p188:cm>
</p188:cmLst>
</file>

<file path=ppt/comments/modernComment_12A_E68CF2FD.xml><?xml version="1.0" encoding="utf-8"?>
<p188:cmLst xmlns:a="http://schemas.openxmlformats.org/drawingml/2006/main" xmlns:r="http://schemas.openxmlformats.org/officeDocument/2006/relationships" xmlns:p188="http://schemas.microsoft.com/office/powerpoint/2018/8/main">
  <p188:cm id="{B6FCCFD3-1C88-441A-8A0F-0597F568E4D3}" authorId="{D6E6EF90-D1FD-C61B-B7AC-6C68CB568614}" status="resolved" created="2024-11-08T06:36:48.413" complete="100000">
    <pc:sldMkLst xmlns:pc="http://schemas.microsoft.com/office/powerpoint/2013/main/command">
      <pc:docMk/>
      <pc:sldMk cId="3867996925" sldId="298"/>
    </pc:sldMkLst>
    <p188:txBody>
      <a:bodyPr/>
      <a:lstStyle/>
      <a:p>
        <a:r>
          <a:rPr lang="ca"/>
          <a:t>En algun moment del ppi haurem de posar abril 2024- desembre 2024</a:t>
        </a:r>
      </a:p>
    </p188:txBody>
  </p188:cm>
</p188:cmLst>
</file>

<file path=ppt/comments/modernComment_1BB_A5AC2265.xml><?xml version="1.0" encoding="utf-8"?>
<p188:cmLst xmlns:a="http://schemas.openxmlformats.org/drawingml/2006/main" xmlns:r="http://schemas.openxmlformats.org/officeDocument/2006/relationships" xmlns:p188="http://schemas.microsoft.com/office/powerpoint/2018/8/main">
  <p188:cm id="{45F8B9DD-5538-4206-804D-04820BA453E2}" authorId="{D6E6EF90-D1FD-C61B-B7AC-6C68CB568614}" status="resolved" created="2024-12-03T10:47:52.542" complete="100000">
    <pc:sldMkLst xmlns:pc="http://schemas.microsoft.com/office/powerpoint/2013/main/command">
      <pc:docMk/>
      <pc:sldMk cId="2779521637" sldId="443"/>
    </pc:sldMkLst>
    <p188:txBody>
      <a:bodyPr/>
      <a:lstStyle/>
      <a:p>
        <a:r>
          <a:rPr lang="ca"/>
          <a:t>Potser aquí hi posaria una diapositiva sobre mentors ir ecuperem el timeline que hi ha a dalt</a:t>
        </a:r>
      </a:p>
    </p188:txBody>
  </p188:cm>
</p188:cmLst>
</file>

<file path=ppt/comments/modernComment_1C5_0.xml><?xml version="1.0" encoding="utf-8"?>
<p188:cmLst xmlns:a="http://schemas.openxmlformats.org/drawingml/2006/main" xmlns:r="http://schemas.openxmlformats.org/officeDocument/2006/relationships" xmlns:p188="http://schemas.microsoft.com/office/powerpoint/2018/8/main">
  <p188:cm id="{40254006-267B-40E3-931C-7565171F03C2}" authorId="{91D6D372-91A6-5AF0-7B4B-1D205B7D6B1C}" status="resolved" created="2024-11-22T14:20:40.613" complete="100000">
    <ac:txMkLst xmlns:ac="http://schemas.microsoft.com/office/drawing/2013/main/command">
      <pc:docMk xmlns:pc="http://schemas.microsoft.com/office/powerpoint/2013/main/command"/>
      <pc:sldMk xmlns:pc="http://schemas.microsoft.com/office/powerpoint/2013/main/command" cId="0" sldId="453"/>
      <ac:spMk id="20" creationId="{442E9828-E594-1B1C-B7A9-3B8E91D1B619}"/>
      <ac:txMk cp="9" len="16">
        <ac:context len="87" hash="1890609007"/>
      </ac:txMk>
    </ac:txMkLst>
    <p188:pos x="2405611" y="287867"/>
    <p188:replyLst>
      <p188:reply id="{F1AC450D-C074-472B-810A-90FE26F166FB}" authorId="{D6E6EF90-D1FD-C61B-B7AC-6C68CB568614}" created="2024-12-03T10:04:29.265">
        <p188:txBody>
          <a:bodyPr/>
          <a:lstStyle/>
          <a:p>
            <a:r>
              <a:rPr lang="ca"/>
              <a:t>Potser la posaria mes amunt</a:t>
            </a:r>
          </a:p>
        </p188:txBody>
      </p188:reply>
    </p188:replyLst>
    <p188:txBody>
      <a:bodyPr/>
      <a:lstStyle/>
      <a:p>
        <a:r>
          <a:rPr lang="ca"/>
          <a:t>Si us plau, afegiu l'enllaç quan estigui disponible</a:t>
        </a:r>
      </a:p>
    </p188:txBody>
  </p188:cm>
</p188:cmLst>
</file>

<file path=ppt/comments/modernComment_1CC_C2D34ADD.xml><?xml version="1.0" encoding="utf-8"?>
<p188:cmLst xmlns:a="http://schemas.openxmlformats.org/drawingml/2006/main" xmlns:r="http://schemas.openxmlformats.org/officeDocument/2006/relationships" xmlns:p188="http://schemas.microsoft.com/office/powerpoint/2018/8/main">
  <p188:cm id="{B6FCCFD3-1C88-441A-8A0F-0597F568E4D3}" authorId="{D6E6EF90-D1FD-C61B-B7AC-6C68CB568614}" status="resolved" created="2024-11-08T06:36:48.413" complete="100000">
    <pc:sldMkLst xmlns:pc="http://schemas.microsoft.com/office/powerpoint/2013/main/command">
      <pc:docMk/>
      <pc:sldMk cId="3867996925" sldId="298"/>
    </pc:sldMkLst>
    <p188:txBody>
      <a:bodyPr/>
      <a:lstStyle/>
      <a:p>
        <a:r>
          <a:rPr lang="ca"/>
          <a:t>En algun moment del ppi haurem de posar abril 2024- desembre 2024</a:t>
        </a:r>
      </a:p>
    </p188:txBody>
  </p188:cm>
</p188:cmLst>
</file>

<file path=ppt/comments/modernComment_1CD_F74BDF13.xml><?xml version="1.0" encoding="utf-8"?>
<p188:cmLst xmlns:a="http://schemas.openxmlformats.org/drawingml/2006/main" xmlns:r="http://schemas.openxmlformats.org/officeDocument/2006/relationships" xmlns:p188="http://schemas.microsoft.com/office/powerpoint/2018/8/main">
  <p188:cm id="{B6FCCFD3-1C88-441A-8A0F-0597F568E4D3}" authorId="{D6E6EF90-D1FD-C61B-B7AC-6C68CB568614}" status="resolved" created="2024-11-08T06:36:48.413" complete="100000">
    <pc:sldMkLst xmlns:pc="http://schemas.microsoft.com/office/powerpoint/2013/main/command">
      <pc:docMk/>
      <pc:sldMk cId="3867996925" sldId="298"/>
    </pc:sldMkLst>
    <p188:txBody>
      <a:bodyPr/>
      <a:lstStyle/>
      <a:p>
        <a:r>
          <a:rPr lang="ca"/>
          <a:t>En algun moment del ppi haurem de posar abril 2024- desembre 2024</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790AC-ACFD-41D5-9236-0F69B74BB36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B081900-DE3E-4F5E-BDC8-2AB3051EA0BD}">
      <dgm:prSet phldrT="[Text]" custT="1"/>
      <dgm:spPr/>
      <dgm:t>
        <a:bodyPr/>
        <a:lstStyle/>
        <a:p>
          <a:r>
            <a:rPr lang="ca" sz="2400" b="1" noProof="0">
              <a:latin typeface="Open Sans" panose="020B0606030504020204" pitchFamily="34" charset="0"/>
              <a:ea typeface="Open Sans" panose="020B0606030504020204" pitchFamily="34" charset="0"/>
              <a:cs typeface="Open Sans" panose="020B0606030504020204" pitchFamily="34" charset="0"/>
            </a:rPr>
            <a:t>Suport</a:t>
          </a:r>
        </a:p>
      </dgm:t>
    </dgm:pt>
    <dgm:pt modelId="{2AEDF674-48C1-447F-8288-A4B8F5EDE6B3}" type="parTrans" cxnId="{DD51393B-8262-4AAB-84E1-9DDA4838251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50AAF9FB-CBD1-46F2-A015-FB70077CA7D9}" type="sibTrans" cxnId="{DD51393B-8262-4AAB-84E1-9DDA4838251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1F7A2A0A-13AE-4A51-9B25-625CB9858797}">
      <dgm:prSet phldrT="[Text]" custT="1"/>
      <dgm:spPr/>
      <dgm:t>
        <a:bodyPr/>
        <a:lstStyle/>
        <a:p>
          <a:pPr>
            <a:lnSpc>
              <a:spcPct val="130000"/>
            </a:lnSpc>
          </a:pPr>
          <a:r>
            <a:rPr lang="ca" sz="2000" noProof="0">
              <a:latin typeface="Open Sans" panose="020B0606030504020204" pitchFamily="34" charset="0"/>
              <a:ea typeface="Open Sans" panose="020B0606030504020204" pitchFamily="34" charset="0"/>
              <a:cs typeface="Open Sans" panose="020B0606030504020204" pitchFamily="34" charset="0"/>
            </a:rPr>
            <a:t>Supervisar </a:t>
          </a:r>
          <a:r>
            <a:rPr lang="ca" sz="2000" b="1" noProof="0">
              <a:effectLst/>
              <a:latin typeface="Open Sans" panose="020B0606030504020204" pitchFamily="34" charset="0"/>
              <a:ea typeface="Open Sans" panose="020B0606030504020204" pitchFamily="34" charset="0"/>
              <a:cs typeface="Open Sans" panose="020B0606030504020204" pitchFamily="34" charset="0"/>
            </a:rPr>
            <a:t>les tasques específiques del projecte </a:t>
          </a:r>
          <a:r>
            <a:rPr lang="ca" sz="2000" noProof="0">
              <a:effectLst/>
              <a:latin typeface="Open Sans" panose="020B0606030504020204" pitchFamily="34" charset="0"/>
              <a:ea typeface="Open Sans" panose="020B0606030504020204" pitchFamily="34" charset="0"/>
              <a:cs typeface="Open Sans" panose="020B0606030504020204" pitchFamily="34" charset="0"/>
            </a:rPr>
            <a:t>per facilitar l'assoliment dels objectius del projecte</a:t>
          </a:r>
          <a:endParaRPr lang="en-US" sz="2000" noProof="0">
            <a:latin typeface="Open Sans" panose="020B0606030504020204" pitchFamily="34" charset="0"/>
            <a:ea typeface="Open Sans" panose="020B0606030504020204" pitchFamily="34" charset="0"/>
            <a:cs typeface="Open Sans" panose="020B0606030504020204" pitchFamily="34" charset="0"/>
          </a:endParaRPr>
        </a:p>
      </dgm:t>
    </dgm:pt>
    <dgm:pt modelId="{518D71FD-DC10-4302-B550-B1E61D432F93}" type="parTrans" cxnId="{D56A7893-8714-4E99-B0AF-47C1C5651D59}">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52D8B3F-2037-45E8-A87C-391309CBE80B}" type="sibTrans" cxnId="{D56A7893-8714-4E99-B0AF-47C1C5651D59}">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0C4C2E97-9CC5-4E36-9406-11D42F6E4F06}">
      <dgm:prSet phldrT="[Text]" custT="1"/>
      <dgm:spPr/>
      <dgm:t>
        <a:bodyPr spcFirstLastPara="0" vert="horz" wrap="square" lIns="11430" tIns="11430" rIns="11430" bIns="11430" numCol="1" spcCol="1270" anchor="ctr" anchorCtr="0"/>
        <a:lstStyle/>
        <a:p>
          <a:pPr marL="0" lvl="0" indent="0" algn="ctr" defTabSz="889000">
            <a:lnSpc>
              <a:spcPct val="90000"/>
            </a:lnSpc>
            <a:spcBef>
              <a:spcPct val="0"/>
            </a:spcBef>
            <a:spcAft>
              <a:spcPct val="35000"/>
            </a:spcAft>
            <a:buNone/>
          </a:pPr>
          <a:r>
            <a:rPr lang="ca" sz="2400" b="1" kern="1200" noProof="0">
              <a:latin typeface="Open Sans" panose="020B0606030504020204" pitchFamily="34" charset="0"/>
              <a:ea typeface="Open Sans" panose="020B0606030504020204" pitchFamily="34" charset="0"/>
              <a:cs typeface="Open Sans" panose="020B0606030504020204" pitchFamily="34" charset="0"/>
            </a:rPr>
            <a:t>Oportunitats</a:t>
          </a:r>
        </a:p>
      </dgm:t>
    </dgm:pt>
    <dgm:pt modelId="{6FAFFF4A-884B-470D-AF03-AE2D100384D4}" type="parTrans" cxnId="{D21D3AAB-0CFF-4AB5-91A5-3AD3A5774B2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58E1D92D-BEFF-4816-A613-AD22527FCB9D}" type="sibTrans" cxnId="{D21D3AAB-0CFF-4AB5-91A5-3AD3A5774B2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0FE7AF3-DF81-40C8-A539-A456F8BF509F}">
      <dgm:prSet phldrT="[Text]" custT="1"/>
      <dgm:spPr/>
      <dgm:t>
        <a:bodyPr/>
        <a:lstStyle/>
        <a:p>
          <a:pPr>
            <a:lnSpc>
              <a:spcPct val="130000"/>
            </a:lnSpc>
            <a:buSzPts val="1100"/>
            <a:buFont typeface="Symbol" panose="05050102010706020507" pitchFamily="18" charset="2"/>
            <a:buNone/>
          </a:pPr>
          <a:r>
            <a:rPr lang="ca" sz="2000" noProof="0">
              <a:effectLst/>
              <a:latin typeface="Open Sans" panose="020B0606030504020204" pitchFamily="34" charset="0"/>
              <a:ea typeface="Open Sans" panose="020B0606030504020204" pitchFamily="34" charset="0"/>
              <a:cs typeface="Open Sans" panose="020B0606030504020204" pitchFamily="34" charset="0"/>
            </a:rPr>
            <a:t>Ajudar a que el</a:t>
          </a:r>
          <a:r>
            <a:rPr lang="ca" sz="20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noProof="0">
              <a:effectLst/>
              <a:latin typeface="Open Sans" panose="020B0606030504020204" pitchFamily="34" charset="0"/>
              <a:ea typeface="Open Sans" panose="020B0606030504020204" pitchFamily="34" charset="0"/>
              <a:cs typeface="Open Sans" panose="020B0606030504020204" pitchFamily="34" charset="0"/>
            </a:rPr>
            <a:t>projecte</a:t>
          </a:r>
          <a:r>
            <a:rPr lang="ca" sz="2000" spc="-5" noProof="0">
              <a:effectLst/>
              <a:latin typeface="Open Sans" panose="020B0606030504020204" pitchFamily="34" charset="0"/>
              <a:ea typeface="Open Sans" panose="020B0606030504020204" pitchFamily="34" charset="0"/>
              <a:cs typeface="Open Sans" panose="020B0606030504020204" pitchFamily="34" charset="0"/>
            </a:rPr>
            <a:t> sel·leccionat tregui el millor av</a:t>
          </a:r>
          <a:r>
            <a:rPr lang="ca" sz="2000" noProof="0">
              <a:effectLst/>
              <a:latin typeface="Open Sans" panose="020B0606030504020204" pitchFamily="34" charset="0"/>
              <a:ea typeface="Open Sans" panose="020B0606030504020204" pitchFamily="34" charset="0"/>
              <a:cs typeface="Open Sans" panose="020B0606030504020204" pitchFamily="34" charset="0"/>
            </a:rPr>
            <a:t>antatge</a:t>
          </a:r>
          <a:r>
            <a:rPr lang="ca" sz="2000" spc="-5" noProof="0">
              <a:effectLst/>
              <a:latin typeface="Open Sans" panose="020B0606030504020204" pitchFamily="34" charset="0"/>
              <a:ea typeface="Open Sans" panose="020B0606030504020204" pitchFamily="34" charset="0"/>
              <a:cs typeface="Open Sans" panose="020B0606030504020204" pitchFamily="34" charset="0"/>
            </a:rPr>
            <a:t> </a:t>
          </a:r>
          <a:r>
            <a:rPr lang="ca" sz="2000" noProof="0">
              <a:effectLst/>
              <a:latin typeface="Open Sans" panose="020B0606030504020204" pitchFamily="34" charset="0"/>
              <a:ea typeface="Open Sans" panose="020B0606030504020204" pitchFamily="34" charset="0"/>
              <a:cs typeface="Open Sans" panose="020B0606030504020204" pitchFamily="34" charset="0"/>
            </a:rPr>
            <a:t>dels</a:t>
          </a:r>
          <a:r>
            <a:rPr lang="ca" sz="20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b="1" noProof="0">
              <a:effectLst/>
              <a:latin typeface="Open Sans" panose="020B0606030504020204" pitchFamily="34" charset="0"/>
              <a:ea typeface="Open Sans" panose="020B0606030504020204" pitchFamily="34" charset="0"/>
              <a:cs typeface="Open Sans" panose="020B0606030504020204" pitchFamily="34" charset="0"/>
            </a:rPr>
            <a:t>suports i</a:t>
          </a:r>
          <a:r>
            <a:rPr lang="ca" sz="2000" b="1"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b="1" noProof="0">
              <a:effectLst/>
              <a:latin typeface="Open Sans" panose="020B0606030504020204" pitchFamily="34" charset="0"/>
              <a:ea typeface="Open Sans" panose="020B0606030504020204" pitchFamily="34" charset="0"/>
              <a:cs typeface="Open Sans" panose="020B0606030504020204" pitchFamily="34" charset="0"/>
            </a:rPr>
            <a:t>serveis</a:t>
          </a:r>
          <a:r>
            <a:rPr lang="ca" sz="2000" b="1"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noProof="0">
              <a:effectLst/>
              <a:latin typeface="Open Sans" panose="020B0606030504020204" pitchFamily="34" charset="0"/>
              <a:ea typeface="Open Sans" panose="020B0606030504020204" pitchFamily="34" charset="0"/>
              <a:cs typeface="Open Sans" panose="020B0606030504020204" pitchFamily="34" charset="0"/>
            </a:rPr>
            <a:t>disponibles</a:t>
          </a:r>
          <a:r>
            <a:rPr lang="ca" sz="2000" spc="-5" noProof="0">
              <a:effectLst/>
              <a:latin typeface="Open Sans" panose="020B0606030504020204" pitchFamily="34" charset="0"/>
              <a:ea typeface="Open Sans" panose="020B0606030504020204" pitchFamily="34" charset="0"/>
              <a:cs typeface="Open Sans" panose="020B0606030504020204" pitchFamily="34" charset="0"/>
            </a:rPr>
            <a:t> </a:t>
          </a:r>
          <a:r>
            <a:rPr lang="ca" sz="2000" noProof="0">
              <a:effectLst/>
              <a:latin typeface="Open Sans" panose="020B0606030504020204" pitchFamily="34" charset="0"/>
              <a:ea typeface="Open Sans" panose="020B0606030504020204" pitchFamily="34" charset="0"/>
              <a:cs typeface="Open Sans" panose="020B0606030504020204" pitchFamily="34" charset="0"/>
            </a:rPr>
            <a:t>que ofereix BEFuture així com altres iniciatives</a:t>
          </a:r>
          <a:endParaRPr lang="en-US" sz="2000" noProof="0">
            <a:latin typeface="Open Sans" panose="020B0606030504020204" pitchFamily="34" charset="0"/>
            <a:ea typeface="Open Sans" panose="020B0606030504020204" pitchFamily="34" charset="0"/>
            <a:cs typeface="Open Sans" panose="020B0606030504020204" pitchFamily="34" charset="0"/>
          </a:endParaRPr>
        </a:p>
      </dgm:t>
    </dgm:pt>
    <dgm:pt modelId="{E815BC31-838F-4EAB-B393-450D133AB8AC}" type="parTrans" cxnId="{79BEF6A1-64D3-4556-BADA-5B35C22E0DF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B02FD54-2D20-4F83-A95F-AAED41F8AFEE}" type="sibTrans" cxnId="{79BEF6A1-64D3-4556-BADA-5B35C22E0DF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17A340B-A007-4567-B3AD-69EABAD77DA6}">
      <dgm:prSet phldrT="[Text]" custT="1"/>
      <dgm:spPr/>
      <dgm:t>
        <a:bodyPr spcFirstLastPara="0" vert="horz" wrap="square" lIns="11430" tIns="11430" rIns="11430" bIns="11430" numCol="1" spcCol="1270" anchor="ctr" anchorCtr="0"/>
        <a:lstStyle/>
        <a:p>
          <a:pPr marL="0" lvl="0" indent="0" algn="ctr" defTabSz="889000">
            <a:lnSpc>
              <a:spcPct val="90000"/>
            </a:lnSpc>
            <a:spcBef>
              <a:spcPct val="0"/>
            </a:spcBef>
            <a:spcAft>
              <a:spcPct val="35000"/>
            </a:spcAft>
            <a:buNone/>
          </a:pPr>
          <a:r>
            <a:rPr lang="ca" sz="2400" b="1" kern="1200" noProof="0">
              <a:latin typeface="Open Sans" panose="020B0606030504020204" pitchFamily="34" charset="0"/>
              <a:ea typeface="Open Sans" panose="020B0606030504020204" pitchFamily="34" charset="0"/>
              <a:cs typeface="Open Sans" panose="020B0606030504020204" pitchFamily="34" charset="0"/>
            </a:rPr>
            <a:t>Informes</a:t>
          </a:r>
        </a:p>
      </dgm:t>
    </dgm:pt>
    <dgm:pt modelId="{88D9F50B-6374-4D32-828F-7DBC63493192}" type="parTrans" cxnId="{3A80FDAF-26CC-4040-B2E4-B6B7FCC46C3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F098402-D57F-4EE2-9CCF-F2801536A0A9}" type="sibTrans" cxnId="{3A80FDAF-26CC-4040-B2E4-B6B7FCC46C3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AA911AA-8D6D-40CD-BDDE-B0B057A477D0}">
      <dgm:prSet phldrT="[Text]" custT="1"/>
      <dgm:spPr/>
      <dgm:t>
        <a:bodyPr/>
        <a:lstStyle/>
        <a:p>
          <a:pPr>
            <a:lnSpc>
              <a:spcPct val="130000"/>
            </a:lnSpc>
            <a:buSzPts val="1100"/>
            <a:buFont typeface="Symbol" panose="05050102010706020507" pitchFamily="18" charset="2"/>
            <a:buChar char=""/>
          </a:pPr>
          <a:r>
            <a:rPr lang="ca" sz="2000" b="1" noProof="0">
              <a:effectLst/>
              <a:latin typeface="Open Sans" panose="020B0606030504020204" pitchFamily="34" charset="0"/>
              <a:ea typeface="Open Sans" panose="020B0606030504020204" pitchFamily="34" charset="0"/>
              <a:cs typeface="Open Sans" panose="020B0606030504020204" pitchFamily="34" charset="0"/>
            </a:rPr>
            <a:t>Assistència a entrevistes a mig termini i entrevistes finals </a:t>
          </a:r>
          <a:endParaRPr lang="en-US" sz="2000" b="1" noProof="0">
            <a:latin typeface="Open Sans" panose="020B0606030504020204" pitchFamily="34" charset="0"/>
            <a:ea typeface="Open Sans" panose="020B0606030504020204" pitchFamily="34" charset="0"/>
            <a:cs typeface="Open Sans" panose="020B0606030504020204" pitchFamily="34" charset="0"/>
          </a:endParaRPr>
        </a:p>
      </dgm:t>
    </dgm:pt>
    <dgm:pt modelId="{0502C54F-8FBF-4689-BB03-5C6E4FCF399B}" type="parTrans" cxnId="{C2DAE0F7-A56E-421A-B824-D94BF79872F5}">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8F39EBD-C2B4-4548-A385-EC274EE4A7F8}" type="sibTrans" cxnId="{C2DAE0F7-A56E-421A-B824-D94BF79872F5}">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55BC5A9-3BF4-48B1-A865-7EBCA229919C}">
      <dgm:prSet phldrT="[Text]" custT="1"/>
      <dgm:spPr/>
      <dgm:t>
        <a:bodyPr/>
        <a:lstStyle/>
        <a:p>
          <a:pPr>
            <a:lnSpc>
              <a:spcPct val="130000"/>
            </a:lnSpc>
            <a:buSzPts val="1100"/>
            <a:buFont typeface="Symbol" panose="05050102010706020507" pitchFamily="18" charset="2"/>
            <a:buChar char=""/>
          </a:pPr>
          <a:r>
            <a:rPr lang="ca" sz="2000" noProof="0">
              <a:latin typeface="Open Sans" panose="020B0606030504020204" pitchFamily="34" charset="0"/>
              <a:ea typeface="Open Sans" panose="020B0606030504020204" pitchFamily="34" charset="0"/>
              <a:cs typeface="Open Sans" panose="020B0606030504020204" pitchFamily="34" charset="0"/>
            </a:rPr>
            <a:t>Orientació en l'</a:t>
          </a:r>
          <a:r>
            <a:rPr lang="ca" sz="2000" b="1" noProof="0">
              <a:latin typeface="Open Sans" panose="020B0606030504020204" pitchFamily="34" charset="0"/>
              <a:ea typeface="Open Sans" panose="020B0606030504020204" pitchFamily="34" charset="0"/>
              <a:cs typeface="Open Sans" panose="020B0606030504020204" pitchFamily="34" charset="0"/>
            </a:rPr>
            <a:t>elaboració de l'informe final</a:t>
          </a:r>
        </a:p>
      </dgm:t>
    </dgm:pt>
    <dgm:pt modelId="{A50128B2-C43C-42E5-9750-529EF30E0F6A}" type="parTrans" cxnId="{F8072350-A71E-4D62-851E-DF24066C0C3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53F054D6-D864-4D88-856F-63BE67F8EAA8}" type="sibTrans" cxnId="{F8072350-A71E-4D62-851E-DF24066C0C3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F038734-2C23-45F8-884F-E691B100DED2}" type="pres">
      <dgm:prSet presAssocID="{F5A790AC-ACFD-41D5-9236-0F69B74BB366}" presName="Name0" presStyleCnt="0">
        <dgm:presLayoutVars>
          <dgm:dir/>
          <dgm:animLvl val="lvl"/>
          <dgm:resizeHandles val="exact"/>
        </dgm:presLayoutVars>
      </dgm:prSet>
      <dgm:spPr/>
    </dgm:pt>
    <dgm:pt modelId="{B0646C3A-74A5-4DC8-AAB1-B5C689A881E6}" type="pres">
      <dgm:prSet presAssocID="{BB081900-DE3E-4F5E-BDC8-2AB3051EA0BD}" presName="linNode" presStyleCnt="0"/>
      <dgm:spPr/>
    </dgm:pt>
    <dgm:pt modelId="{5313C3D0-04B5-4AAE-A06B-C5552915282A}" type="pres">
      <dgm:prSet presAssocID="{BB081900-DE3E-4F5E-BDC8-2AB3051EA0BD}" presName="parentText" presStyleLbl="node1" presStyleIdx="0" presStyleCnt="3" custScaleX="53143">
        <dgm:presLayoutVars>
          <dgm:chMax val="1"/>
          <dgm:bulletEnabled val="1"/>
        </dgm:presLayoutVars>
      </dgm:prSet>
      <dgm:spPr/>
    </dgm:pt>
    <dgm:pt modelId="{72771ADF-B026-461C-A4AC-505799D9F6CF}" type="pres">
      <dgm:prSet presAssocID="{BB081900-DE3E-4F5E-BDC8-2AB3051EA0BD}" presName="descendantText" presStyleLbl="alignAccFollowNode1" presStyleIdx="0" presStyleCnt="3" custScaleX="109651" custScaleY="129772">
        <dgm:presLayoutVars>
          <dgm:bulletEnabled val="1"/>
        </dgm:presLayoutVars>
      </dgm:prSet>
      <dgm:spPr/>
    </dgm:pt>
    <dgm:pt modelId="{F0F16000-AA4B-4427-9750-5695005D9449}" type="pres">
      <dgm:prSet presAssocID="{50AAF9FB-CBD1-46F2-A015-FB70077CA7D9}" presName="sp" presStyleCnt="0"/>
      <dgm:spPr/>
    </dgm:pt>
    <dgm:pt modelId="{3BA836A5-C078-4361-8860-7658496881B3}" type="pres">
      <dgm:prSet presAssocID="{0C4C2E97-9CC5-4E36-9406-11D42F6E4F06}" presName="linNode" presStyleCnt="0"/>
      <dgm:spPr/>
    </dgm:pt>
    <dgm:pt modelId="{4AB7230C-1A7D-464E-9A30-F02A5C8D6D00}" type="pres">
      <dgm:prSet presAssocID="{0C4C2E97-9CC5-4E36-9406-11D42F6E4F06}" presName="parentText" presStyleLbl="node1" presStyleIdx="1" presStyleCnt="3" custScaleX="53143">
        <dgm:presLayoutVars>
          <dgm:chMax val="1"/>
          <dgm:bulletEnabled val="1"/>
        </dgm:presLayoutVars>
      </dgm:prSet>
      <dgm:spPr/>
    </dgm:pt>
    <dgm:pt modelId="{E9A3217F-C188-4F98-8036-0B5E50D7A201}" type="pres">
      <dgm:prSet presAssocID="{0C4C2E97-9CC5-4E36-9406-11D42F6E4F06}" presName="descendantText" presStyleLbl="alignAccFollowNode1" presStyleIdx="1" presStyleCnt="3" custScaleX="108761" custScaleY="124357">
        <dgm:presLayoutVars>
          <dgm:bulletEnabled val="1"/>
        </dgm:presLayoutVars>
      </dgm:prSet>
      <dgm:spPr/>
    </dgm:pt>
    <dgm:pt modelId="{2904FF4F-9263-428C-89CB-2EBED1428F55}" type="pres">
      <dgm:prSet presAssocID="{58E1D92D-BEFF-4816-A613-AD22527FCB9D}" presName="sp" presStyleCnt="0"/>
      <dgm:spPr/>
    </dgm:pt>
    <dgm:pt modelId="{823A7BCF-966D-4AFB-97AF-2ED3C7EFB232}" type="pres">
      <dgm:prSet presAssocID="{617A340B-A007-4567-B3AD-69EABAD77DA6}" presName="linNode" presStyleCnt="0"/>
      <dgm:spPr/>
    </dgm:pt>
    <dgm:pt modelId="{089BCCDD-6926-4504-AF82-7236E7DF1B8A}" type="pres">
      <dgm:prSet presAssocID="{617A340B-A007-4567-B3AD-69EABAD77DA6}" presName="parentText" presStyleLbl="node1" presStyleIdx="2" presStyleCnt="3" custScaleX="53143">
        <dgm:presLayoutVars>
          <dgm:chMax val="1"/>
          <dgm:bulletEnabled val="1"/>
        </dgm:presLayoutVars>
      </dgm:prSet>
      <dgm:spPr/>
    </dgm:pt>
    <dgm:pt modelId="{1AA44705-6682-4BFB-A456-CF8BF920C714}" type="pres">
      <dgm:prSet presAssocID="{617A340B-A007-4567-B3AD-69EABAD77DA6}" presName="descendantText" presStyleLbl="alignAccFollowNode1" presStyleIdx="2" presStyleCnt="3" custScaleX="108761" custScaleY="118851">
        <dgm:presLayoutVars>
          <dgm:bulletEnabled val="1"/>
        </dgm:presLayoutVars>
      </dgm:prSet>
      <dgm:spPr/>
    </dgm:pt>
  </dgm:ptLst>
  <dgm:cxnLst>
    <dgm:cxn modelId="{25B7300C-4602-4EDE-A8FE-D5A508DCC7AB}" type="presOf" srcId="{A55BC5A9-3BF4-48B1-A865-7EBCA229919C}" destId="{1AA44705-6682-4BFB-A456-CF8BF920C714}" srcOrd="0" destOrd="1" presId="urn:microsoft.com/office/officeart/2005/8/layout/vList5"/>
    <dgm:cxn modelId="{0BB8B827-26AF-4EC9-8AD1-1B4BAFABE490}" type="presOf" srcId="{BB081900-DE3E-4F5E-BDC8-2AB3051EA0BD}" destId="{5313C3D0-04B5-4AAE-A06B-C5552915282A}" srcOrd="0" destOrd="0" presId="urn:microsoft.com/office/officeart/2005/8/layout/vList5"/>
    <dgm:cxn modelId="{DD51393B-8262-4AAB-84E1-9DDA48382512}" srcId="{F5A790AC-ACFD-41D5-9236-0F69B74BB366}" destId="{BB081900-DE3E-4F5E-BDC8-2AB3051EA0BD}" srcOrd="0" destOrd="0" parTransId="{2AEDF674-48C1-447F-8288-A4B8F5EDE6B3}" sibTransId="{50AAF9FB-CBD1-46F2-A015-FB70077CA7D9}"/>
    <dgm:cxn modelId="{1EFA023E-DB5C-4248-8A76-FC754228A74E}" type="presOf" srcId="{20FE7AF3-DF81-40C8-A539-A456F8BF509F}" destId="{E9A3217F-C188-4F98-8036-0B5E50D7A201}" srcOrd="0" destOrd="0" presId="urn:microsoft.com/office/officeart/2005/8/layout/vList5"/>
    <dgm:cxn modelId="{EC30A645-EA54-4133-BDA6-CEB3F0E7EA4D}" type="presOf" srcId="{617A340B-A007-4567-B3AD-69EABAD77DA6}" destId="{089BCCDD-6926-4504-AF82-7236E7DF1B8A}" srcOrd="0" destOrd="0" presId="urn:microsoft.com/office/officeart/2005/8/layout/vList5"/>
    <dgm:cxn modelId="{F8072350-A71E-4D62-851E-DF24066C0C33}" srcId="{617A340B-A007-4567-B3AD-69EABAD77DA6}" destId="{A55BC5A9-3BF4-48B1-A865-7EBCA229919C}" srcOrd="1" destOrd="0" parTransId="{A50128B2-C43C-42E5-9750-529EF30E0F6A}" sibTransId="{53F054D6-D864-4D88-856F-63BE67F8EAA8}"/>
    <dgm:cxn modelId="{D56A7893-8714-4E99-B0AF-47C1C5651D59}" srcId="{BB081900-DE3E-4F5E-BDC8-2AB3051EA0BD}" destId="{1F7A2A0A-13AE-4A51-9B25-625CB9858797}" srcOrd="0" destOrd="0" parTransId="{518D71FD-DC10-4302-B550-B1E61D432F93}" sibTransId="{852D8B3F-2037-45E8-A87C-391309CBE80B}"/>
    <dgm:cxn modelId="{79BEF6A1-64D3-4556-BADA-5B35C22E0DFC}" srcId="{0C4C2E97-9CC5-4E36-9406-11D42F6E4F06}" destId="{20FE7AF3-DF81-40C8-A539-A456F8BF509F}" srcOrd="0" destOrd="0" parTransId="{E815BC31-838F-4EAB-B393-450D133AB8AC}" sibTransId="{9B02FD54-2D20-4F83-A95F-AAED41F8AFEE}"/>
    <dgm:cxn modelId="{D21D3AAB-0CFF-4AB5-91A5-3AD3A5774B2B}" srcId="{F5A790AC-ACFD-41D5-9236-0F69B74BB366}" destId="{0C4C2E97-9CC5-4E36-9406-11D42F6E4F06}" srcOrd="1" destOrd="0" parTransId="{6FAFFF4A-884B-470D-AF03-AE2D100384D4}" sibTransId="{58E1D92D-BEFF-4816-A613-AD22527FCB9D}"/>
    <dgm:cxn modelId="{3A80FDAF-26CC-4040-B2E4-B6B7FCC46C32}" srcId="{F5A790AC-ACFD-41D5-9236-0F69B74BB366}" destId="{617A340B-A007-4567-B3AD-69EABAD77DA6}" srcOrd="2" destOrd="0" parTransId="{88D9F50B-6374-4D32-828F-7DBC63493192}" sibTransId="{AF098402-D57F-4EE2-9CCF-F2801536A0A9}"/>
    <dgm:cxn modelId="{D442BDB5-9D89-4446-9223-2EC9BA1D7DA7}" type="presOf" srcId="{F5A790AC-ACFD-41D5-9236-0F69B74BB366}" destId="{7F038734-2C23-45F8-884F-E691B100DED2}" srcOrd="0" destOrd="0" presId="urn:microsoft.com/office/officeart/2005/8/layout/vList5"/>
    <dgm:cxn modelId="{964B6BBD-C4BA-4902-9687-D48D3CBE629D}" type="presOf" srcId="{1F7A2A0A-13AE-4A51-9B25-625CB9858797}" destId="{72771ADF-B026-461C-A4AC-505799D9F6CF}" srcOrd="0" destOrd="0" presId="urn:microsoft.com/office/officeart/2005/8/layout/vList5"/>
    <dgm:cxn modelId="{4C6FFAC1-05F3-4FE1-92B5-04247A191FFF}" type="presOf" srcId="{FAA911AA-8D6D-40CD-BDDE-B0B057A477D0}" destId="{1AA44705-6682-4BFB-A456-CF8BF920C714}" srcOrd="0" destOrd="0" presId="urn:microsoft.com/office/officeart/2005/8/layout/vList5"/>
    <dgm:cxn modelId="{241575CE-A32F-436F-A02B-7C790EA3B759}" type="presOf" srcId="{0C4C2E97-9CC5-4E36-9406-11D42F6E4F06}" destId="{4AB7230C-1A7D-464E-9A30-F02A5C8D6D00}" srcOrd="0" destOrd="0" presId="urn:microsoft.com/office/officeart/2005/8/layout/vList5"/>
    <dgm:cxn modelId="{C2DAE0F7-A56E-421A-B824-D94BF79872F5}" srcId="{617A340B-A007-4567-B3AD-69EABAD77DA6}" destId="{FAA911AA-8D6D-40CD-BDDE-B0B057A477D0}" srcOrd="0" destOrd="0" parTransId="{0502C54F-8FBF-4689-BB03-5C6E4FCF399B}" sibTransId="{28F39EBD-C2B4-4548-A385-EC274EE4A7F8}"/>
    <dgm:cxn modelId="{6A8B0600-7B30-4D3D-A507-41863BA96DD4}" type="presParOf" srcId="{7F038734-2C23-45F8-884F-E691B100DED2}" destId="{B0646C3A-74A5-4DC8-AAB1-B5C689A881E6}" srcOrd="0" destOrd="0" presId="urn:microsoft.com/office/officeart/2005/8/layout/vList5"/>
    <dgm:cxn modelId="{191B84C9-FD8A-4652-9960-BFBBAF61D5E8}" type="presParOf" srcId="{B0646C3A-74A5-4DC8-AAB1-B5C689A881E6}" destId="{5313C3D0-04B5-4AAE-A06B-C5552915282A}" srcOrd="0" destOrd="0" presId="urn:microsoft.com/office/officeart/2005/8/layout/vList5"/>
    <dgm:cxn modelId="{13BA882F-5E7F-44CB-889E-E5E86CF0AB5F}" type="presParOf" srcId="{B0646C3A-74A5-4DC8-AAB1-B5C689A881E6}" destId="{72771ADF-B026-461C-A4AC-505799D9F6CF}" srcOrd="1" destOrd="0" presId="urn:microsoft.com/office/officeart/2005/8/layout/vList5"/>
    <dgm:cxn modelId="{5AF085C9-E31E-4ECE-8B80-C6D623B4DB9B}" type="presParOf" srcId="{7F038734-2C23-45F8-884F-E691B100DED2}" destId="{F0F16000-AA4B-4427-9750-5695005D9449}" srcOrd="1" destOrd="0" presId="urn:microsoft.com/office/officeart/2005/8/layout/vList5"/>
    <dgm:cxn modelId="{C4A0ACBC-D465-4B70-9E0C-B29D91BC84D1}" type="presParOf" srcId="{7F038734-2C23-45F8-884F-E691B100DED2}" destId="{3BA836A5-C078-4361-8860-7658496881B3}" srcOrd="2" destOrd="0" presId="urn:microsoft.com/office/officeart/2005/8/layout/vList5"/>
    <dgm:cxn modelId="{C64EE930-10A2-45D5-B201-08F4A833BCE4}" type="presParOf" srcId="{3BA836A5-C078-4361-8860-7658496881B3}" destId="{4AB7230C-1A7D-464E-9A30-F02A5C8D6D00}" srcOrd="0" destOrd="0" presId="urn:microsoft.com/office/officeart/2005/8/layout/vList5"/>
    <dgm:cxn modelId="{F7DDB8A4-0707-4A9C-BA72-E699CB6E1D32}" type="presParOf" srcId="{3BA836A5-C078-4361-8860-7658496881B3}" destId="{E9A3217F-C188-4F98-8036-0B5E50D7A201}" srcOrd="1" destOrd="0" presId="urn:microsoft.com/office/officeart/2005/8/layout/vList5"/>
    <dgm:cxn modelId="{551CCF6C-838A-4252-BC78-60B24D41A082}" type="presParOf" srcId="{7F038734-2C23-45F8-884F-E691B100DED2}" destId="{2904FF4F-9263-428C-89CB-2EBED1428F55}" srcOrd="3" destOrd="0" presId="urn:microsoft.com/office/officeart/2005/8/layout/vList5"/>
    <dgm:cxn modelId="{A52C23B7-8F81-4329-9DC0-7F2968D30584}" type="presParOf" srcId="{7F038734-2C23-45F8-884F-E691B100DED2}" destId="{823A7BCF-966D-4AFB-97AF-2ED3C7EFB232}" srcOrd="4" destOrd="0" presId="urn:microsoft.com/office/officeart/2005/8/layout/vList5"/>
    <dgm:cxn modelId="{94593871-4201-4A2A-8462-54699145ECB1}" type="presParOf" srcId="{823A7BCF-966D-4AFB-97AF-2ED3C7EFB232}" destId="{089BCCDD-6926-4504-AF82-7236E7DF1B8A}" srcOrd="0" destOrd="0" presId="urn:microsoft.com/office/officeart/2005/8/layout/vList5"/>
    <dgm:cxn modelId="{64FF0C97-1AB5-47DD-9A92-18CFFA8D8425}" type="presParOf" srcId="{823A7BCF-966D-4AFB-97AF-2ED3C7EFB232}" destId="{1AA44705-6682-4BFB-A456-CF8BF920C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1ADF-B026-461C-A4AC-505799D9F6CF}">
      <dsp:nvSpPr>
        <dsp:cNvPr id="0" name=""/>
        <dsp:cNvSpPr/>
      </dsp:nvSpPr>
      <dsp:spPr>
        <a:xfrm rot="5400000">
          <a:off x="6517708" y="-3610465"/>
          <a:ext cx="1090034" cy="831404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lang="ca" sz="2000" kern="1200" noProof="0">
              <a:latin typeface="Open Sans" panose="020B0606030504020204" pitchFamily="34" charset="0"/>
              <a:ea typeface="Open Sans" panose="020B0606030504020204" pitchFamily="34" charset="0"/>
              <a:cs typeface="Open Sans" panose="020B0606030504020204" pitchFamily="34" charset="0"/>
            </a:rPr>
            <a:t>Supervisar </a:t>
          </a:r>
          <a:r>
            <a:rPr lang="ca" sz="2000" b="1" kern="1200" noProof="0">
              <a:effectLst/>
              <a:latin typeface="Open Sans" panose="020B0606030504020204" pitchFamily="34" charset="0"/>
              <a:ea typeface="Open Sans" panose="020B0606030504020204" pitchFamily="34" charset="0"/>
              <a:cs typeface="Open Sans" panose="020B0606030504020204" pitchFamily="34" charset="0"/>
            </a:rPr>
            <a:t>les tasques específiques del projecte </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per facilitar l'assoliment dels objectius del projecte</a:t>
          </a:r>
          <a:endParaRPr lang="en-US" sz="2000" kern="1200" noProof="0">
            <a:latin typeface="Open Sans" panose="020B0606030504020204" pitchFamily="34" charset="0"/>
            <a:ea typeface="Open Sans" panose="020B0606030504020204" pitchFamily="34" charset="0"/>
            <a:cs typeface="Open Sans" panose="020B0606030504020204" pitchFamily="34" charset="0"/>
          </a:endParaRPr>
        </a:p>
      </dsp:txBody>
      <dsp:txXfrm rot="-5400000">
        <a:off x="2905706" y="54748"/>
        <a:ext cx="8260829" cy="983612"/>
      </dsp:txXfrm>
    </dsp:sp>
    <dsp:sp modelId="{5313C3D0-04B5-4AAE-A06B-C5552915282A}">
      <dsp:nvSpPr>
        <dsp:cNvPr id="0" name=""/>
        <dsp:cNvSpPr/>
      </dsp:nvSpPr>
      <dsp:spPr>
        <a:xfrm>
          <a:off x="639140" y="21578"/>
          <a:ext cx="2266564" cy="10499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a" sz="2400" b="1" kern="1200" noProof="0">
              <a:latin typeface="Open Sans" panose="020B0606030504020204" pitchFamily="34" charset="0"/>
              <a:ea typeface="Open Sans" panose="020B0606030504020204" pitchFamily="34" charset="0"/>
              <a:cs typeface="Open Sans" panose="020B0606030504020204" pitchFamily="34" charset="0"/>
            </a:rPr>
            <a:t>Suport</a:t>
          </a:r>
        </a:p>
      </dsp:txBody>
      <dsp:txXfrm>
        <a:off x="690394" y="72832"/>
        <a:ext cx="2164056" cy="947443"/>
      </dsp:txXfrm>
    </dsp:sp>
    <dsp:sp modelId="{E9A3217F-C188-4F98-8036-0B5E50D7A201}">
      <dsp:nvSpPr>
        <dsp:cNvPr id="0" name=""/>
        <dsp:cNvSpPr/>
      </dsp:nvSpPr>
      <dsp:spPr>
        <a:xfrm rot="5400000">
          <a:off x="6512955" y="-2458264"/>
          <a:ext cx="1044550" cy="8254619"/>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SzPts val="1100"/>
            <a:buFont typeface="Symbol" panose="05050102010706020507" pitchFamily="18" charset="2"/>
            <a:buNone/>
          </a:pPr>
          <a:r>
            <a:rPr lang="ca" sz="2000" kern="1200" noProof="0">
              <a:effectLst/>
              <a:latin typeface="Open Sans" panose="020B0606030504020204" pitchFamily="34" charset="0"/>
              <a:ea typeface="Open Sans" panose="020B0606030504020204" pitchFamily="34" charset="0"/>
              <a:cs typeface="Open Sans" panose="020B0606030504020204" pitchFamily="34" charset="0"/>
            </a:rPr>
            <a:t>Ajudar a que el</a:t>
          </a:r>
          <a:r>
            <a:rPr lang="ca" sz="2000" kern="12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projecte</a:t>
          </a:r>
          <a:r>
            <a:rPr lang="ca" sz="2000" kern="1200" spc="-5" noProof="0">
              <a:effectLst/>
              <a:latin typeface="Open Sans" panose="020B0606030504020204" pitchFamily="34" charset="0"/>
              <a:ea typeface="Open Sans" panose="020B0606030504020204" pitchFamily="34" charset="0"/>
              <a:cs typeface="Open Sans" panose="020B0606030504020204" pitchFamily="34" charset="0"/>
            </a:rPr>
            <a:t> sel·leccionat tregui el millor av</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antatge</a:t>
          </a:r>
          <a:r>
            <a:rPr lang="ca" sz="2000" kern="1200" spc="-5" noProof="0">
              <a:effectLst/>
              <a:latin typeface="Open Sans" panose="020B0606030504020204" pitchFamily="34" charset="0"/>
              <a:ea typeface="Open Sans" panose="020B0606030504020204" pitchFamily="34" charset="0"/>
              <a:cs typeface="Open Sans" panose="020B0606030504020204" pitchFamily="34" charset="0"/>
            </a:rPr>
            <a:t> </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dels</a:t>
          </a:r>
          <a:r>
            <a:rPr lang="ca" sz="2000" kern="12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b="1" kern="1200" noProof="0">
              <a:effectLst/>
              <a:latin typeface="Open Sans" panose="020B0606030504020204" pitchFamily="34" charset="0"/>
              <a:ea typeface="Open Sans" panose="020B0606030504020204" pitchFamily="34" charset="0"/>
              <a:cs typeface="Open Sans" panose="020B0606030504020204" pitchFamily="34" charset="0"/>
            </a:rPr>
            <a:t>suports i</a:t>
          </a:r>
          <a:r>
            <a:rPr lang="ca" sz="2000" b="1" kern="12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b="1" kern="1200" noProof="0">
              <a:effectLst/>
              <a:latin typeface="Open Sans" panose="020B0606030504020204" pitchFamily="34" charset="0"/>
              <a:ea typeface="Open Sans" panose="020B0606030504020204" pitchFamily="34" charset="0"/>
              <a:cs typeface="Open Sans" panose="020B0606030504020204" pitchFamily="34" charset="0"/>
            </a:rPr>
            <a:t>serveis</a:t>
          </a:r>
          <a:r>
            <a:rPr lang="ca" sz="2000" b="1" kern="1200" spc="-10" noProof="0">
              <a:effectLst/>
              <a:latin typeface="Open Sans" panose="020B0606030504020204" pitchFamily="34" charset="0"/>
              <a:ea typeface="Open Sans" panose="020B0606030504020204" pitchFamily="34" charset="0"/>
              <a:cs typeface="Open Sans" panose="020B0606030504020204" pitchFamily="34" charset="0"/>
            </a:rPr>
            <a:t> </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disponibles</a:t>
          </a:r>
          <a:r>
            <a:rPr lang="ca" sz="2000" kern="1200" spc="-5" noProof="0">
              <a:effectLst/>
              <a:latin typeface="Open Sans" panose="020B0606030504020204" pitchFamily="34" charset="0"/>
              <a:ea typeface="Open Sans" panose="020B0606030504020204" pitchFamily="34" charset="0"/>
              <a:cs typeface="Open Sans" panose="020B0606030504020204" pitchFamily="34" charset="0"/>
            </a:rPr>
            <a:t> </a:t>
          </a:r>
          <a:r>
            <a:rPr lang="ca" sz="2000" kern="1200" noProof="0">
              <a:effectLst/>
              <a:latin typeface="Open Sans" panose="020B0606030504020204" pitchFamily="34" charset="0"/>
              <a:ea typeface="Open Sans" panose="020B0606030504020204" pitchFamily="34" charset="0"/>
              <a:cs typeface="Open Sans" panose="020B0606030504020204" pitchFamily="34" charset="0"/>
            </a:rPr>
            <a:t>que ofereix BEFuture així com altres iniciatives</a:t>
          </a:r>
          <a:endParaRPr lang="en-US" sz="2000" kern="1200" noProof="0">
            <a:latin typeface="Open Sans" panose="020B0606030504020204" pitchFamily="34" charset="0"/>
            <a:ea typeface="Open Sans" panose="020B0606030504020204" pitchFamily="34" charset="0"/>
            <a:cs typeface="Open Sans" panose="020B0606030504020204" pitchFamily="34" charset="0"/>
          </a:endParaRPr>
        </a:p>
      </dsp:txBody>
      <dsp:txXfrm rot="-5400000">
        <a:off x="2907921" y="1197761"/>
        <a:ext cx="8203628" cy="942568"/>
      </dsp:txXfrm>
    </dsp:sp>
    <dsp:sp modelId="{4AB7230C-1A7D-464E-9A30-F02A5C8D6D00}">
      <dsp:nvSpPr>
        <dsp:cNvPr id="0" name=""/>
        <dsp:cNvSpPr/>
      </dsp:nvSpPr>
      <dsp:spPr>
        <a:xfrm>
          <a:off x="639140" y="1144069"/>
          <a:ext cx="2268780" cy="104995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89000">
            <a:lnSpc>
              <a:spcPct val="90000"/>
            </a:lnSpc>
            <a:spcBef>
              <a:spcPct val="0"/>
            </a:spcBef>
            <a:spcAft>
              <a:spcPct val="35000"/>
            </a:spcAft>
            <a:buNone/>
          </a:pPr>
          <a:r>
            <a:rPr lang="ca" sz="2400" b="1" kern="1200" noProof="0">
              <a:latin typeface="Open Sans" panose="020B0606030504020204" pitchFamily="34" charset="0"/>
              <a:ea typeface="Open Sans" panose="020B0606030504020204" pitchFamily="34" charset="0"/>
              <a:cs typeface="Open Sans" panose="020B0606030504020204" pitchFamily="34" charset="0"/>
            </a:rPr>
            <a:t>Oportunitats</a:t>
          </a:r>
        </a:p>
      </dsp:txBody>
      <dsp:txXfrm>
        <a:off x="690394" y="1195323"/>
        <a:ext cx="2166272" cy="947443"/>
      </dsp:txXfrm>
    </dsp:sp>
    <dsp:sp modelId="{1AA44705-6682-4BFB-A456-CF8BF920C714}">
      <dsp:nvSpPr>
        <dsp:cNvPr id="0" name=""/>
        <dsp:cNvSpPr/>
      </dsp:nvSpPr>
      <dsp:spPr>
        <a:xfrm rot="5400000">
          <a:off x="6536079" y="-1355814"/>
          <a:ext cx="998302" cy="8254619"/>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SzPts val="1100"/>
            <a:buFont typeface="Symbol" panose="05050102010706020507" pitchFamily="18" charset="2"/>
            <a:buChar char=""/>
          </a:pPr>
          <a:r>
            <a:rPr lang="ca" sz="2000" b="1" kern="1200" noProof="0">
              <a:effectLst/>
              <a:latin typeface="Open Sans" panose="020B0606030504020204" pitchFamily="34" charset="0"/>
              <a:ea typeface="Open Sans" panose="020B0606030504020204" pitchFamily="34" charset="0"/>
              <a:cs typeface="Open Sans" panose="020B0606030504020204" pitchFamily="34" charset="0"/>
            </a:rPr>
            <a:t>Assistència a entrevistes a mig termini i entrevistes finals </a:t>
          </a:r>
          <a:endParaRPr lang="en-US" sz="2000" b="1" kern="1200" noProof="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130000"/>
            </a:lnSpc>
            <a:spcBef>
              <a:spcPct val="0"/>
            </a:spcBef>
            <a:spcAft>
              <a:spcPct val="15000"/>
            </a:spcAft>
            <a:buSzPts val="1100"/>
            <a:buFont typeface="Symbol" panose="05050102010706020507" pitchFamily="18" charset="2"/>
            <a:buChar char=""/>
          </a:pPr>
          <a:r>
            <a:rPr lang="ca" sz="2000" kern="1200" noProof="0">
              <a:latin typeface="Open Sans" panose="020B0606030504020204" pitchFamily="34" charset="0"/>
              <a:ea typeface="Open Sans" panose="020B0606030504020204" pitchFamily="34" charset="0"/>
              <a:cs typeface="Open Sans" panose="020B0606030504020204" pitchFamily="34" charset="0"/>
            </a:rPr>
            <a:t>Orientació en l'</a:t>
          </a:r>
          <a:r>
            <a:rPr lang="ca" sz="2000" b="1" kern="1200" noProof="0">
              <a:latin typeface="Open Sans" panose="020B0606030504020204" pitchFamily="34" charset="0"/>
              <a:ea typeface="Open Sans" panose="020B0606030504020204" pitchFamily="34" charset="0"/>
              <a:cs typeface="Open Sans" panose="020B0606030504020204" pitchFamily="34" charset="0"/>
            </a:rPr>
            <a:t>elaboració de l'informe final</a:t>
          </a:r>
        </a:p>
      </dsp:txBody>
      <dsp:txXfrm rot="-5400000">
        <a:off x="2907921" y="2321077"/>
        <a:ext cx="8205886" cy="900836"/>
      </dsp:txXfrm>
    </dsp:sp>
    <dsp:sp modelId="{089BCCDD-6926-4504-AF82-7236E7DF1B8A}">
      <dsp:nvSpPr>
        <dsp:cNvPr id="0" name=""/>
        <dsp:cNvSpPr/>
      </dsp:nvSpPr>
      <dsp:spPr>
        <a:xfrm>
          <a:off x="639140" y="2246518"/>
          <a:ext cx="2268780" cy="104995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89000">
            <a:lnSpc>
              <a:spcPct val="90000"/>
            </a:lnSpc>
            <a:spcBef>
              <a:spcPct val="0"/>
            </a:spcBef>
            <a:spcAft>
              <a:spcPct val="35000"/>
            </a:spcAft>
            <a:buNone/>
          </a:pPr>
          <a:r>
            <a:rPr lang="ca" sz="2400" b="1" kern="1200" noProof="0">
              <a:latin typeface="Open Sans" panose="020B0606030504020204" pitchFamily="34" charset="0"/>
              <a:ea typeface="Open Sans" panose="020B0606030504020204" pitchFamily="34" charset="0"/>
              <a:cs typeface="Open Sans" panose="020B0606030504020204" pitchFamily="34" charset="0"/>
            </a:rPr>
            <a:t>Informes</a:t>
          </a:r>
        </a:p>
      </dsp:txBody>
      <dsp:txXfrm>
        <a:off x="690394" y="2297772"/>
        <a:ext cx="2166272" cy="9474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3DD4CE87-C78D-D0AE-91AC-28EFA7BAF2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Contenidor de data 2">
            <a:extLst>
              <a:ext uri="{FF2B5EF4-FFF2-40B4-BE49-F238E27FC236}">
                <a16:creationId xmlns:a16="http://schemas.microsoft.com/office/drawing/2014/main" id="{279A85EA-E45D-D0FC-F5B1-239EB1199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06DD99-8080-451B-95AD-9199F6CE47B0}" type="datetimeFigureOut">
              <a:rPr lang="es-ES" smtClean="0"/>
              <a:t>16/12/2024</a:t>
            </a:fld>
            <a:endParaRPr lang="es-ES"/>
          </a:p>
        </p:txBody>
      </p:sp>
      <p:sp>
        <p:nvSpPr>
          <p:cNvPr id="4" name="Contenidor de peu de pàgina 3">
            <a:extLst>
              <a:ext uri="{FF2B5EF4-FFF2-40B4-BE49-F238E27FC236}">
                <a16:creationId xmlns:a16="http://schemas.microsoft.com/office/drawing/2014/main" id="{29B37B70-FFBA-281F-1BB4-B4AC885EE9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Contenidor de número de diapositiva 4">
            <a:extLst>
              <a:ext uri="{FF2B5EF4-FFF2-40B4-BE49-F238E27FC236}">
                <a16:creationId xmlns:a16="http://schemas.microsoft.com/office/drawing/2014/main" id="{D6B2E946-DE06-E409-0F2B-9BD85D2FC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4FB1A6-8721-4750-BBFB-A4C9D6D87E9F}" type="slidenum">
              <a:rPr lang="es-ES" smtClean="0"/>
              <a:t>‹#›</a:t>
            </a:fld>
            <a:endParaRPr lang="es-ES"/>
          </a:p>
        </p:txBody>
      </p:sp>
    </p:spTree>
    <p:extLst>
      <p:ext uri="{BB962C8B-B14F-4D97-AF65-F5344CB8AC3E}">
        <p14:creationId xmlns:p14="http://schemas.microsoft.com/office/powerpoint/2010/main" val="23916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32A19-30F4-46FE-AAC2-5949F4242886}" type="datetimeFigureOut">
              <a:rPr lang="ca-ES" smtClean="0"/>
              <a:t>16/12/2024</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96BE2-375D-4234-B6B1-F0FADC3AABF7}" type="slidenum">
              <a:rPr lang="ca-ES" smtClean="0"/>
              <a:t>‹#›</a:t>
            </a:fld>
            <a:endParaRPr lang="ca-ES"/>
          </a:p>
        </p:txBody>
      </p:sp>
    </p:spTree>
    <p:extLst>
      <p:ext uri="{BB962C8B-B14F-4D97-AF65-F5344CB8AC3E}">
        <p14:creationId xmlns:p14="http://schemas.microsoft.com/office/powerpoint/2010/main" val="259705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5"/>
          </p:nvPr>
        </p:nvSpPr>
        <p:spPr/>
        <p:txBody>
          <a:bodyPr/>
          <a:lstStyle/>
          <a:p>
            <a:fld id="{DF12C43B-27A1-4CA6-A9D4-4721158F83DC}" type="slidenum">
              <a:rPr lang="ca-ES" smtClean="0"/>
              <a:t>26</a:t>
            </a:fld>
            <a:endParaRPr lang="ca-ES"/>
          </a:p>
        </p:txBody>
      </p:sp>
    </p:spTree>
    <p:extLst>
      <p:ext uri="{BB962C8B-B14F-4D97-AF65-F5344CB8AC3E}">
        <p14:creationId xmlns:p14="http://schemas.microsoft.com/office/powerpoint/2010/main" val="4095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E1934-1650-40D3-8BE7-98079698F35C}" type="slidenum">
              <a:rPr lang="en-US" smtClean="0"/>
              <a:t>34</a:t>
            </a:fld>
            <a:endParaRPr lang="en-US"/>
          </a:p>
        </p:txBody>
      </p:sp>
    </p:spTree>
    <p:extLst>
      <p:ext uri="{BB962C8B-B14F-4D97-AF65-F5344CB8AC3E}">
        <p14:creationId xmlns:p14="http://schemas.microsoft.com/office/powerpoint/2010/main" val="4285409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A9CAFF58-FF34-13E4-370E-D9DAF31B9F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A black background with white text&#10;&#10;Description automatically generated">
            <a:extLst>
              <a:ext uri="{FF2B5EF4-FFF2-40B4-BE49-F238E27FC236}">
                <a16:creationId xmlns:a16="http://schemas.microsoft.com/office/drawing/2014/main" id="{E06C1C73-7046-CB61-B267-E37580FABE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0E8AAE7-9FEE-D0F1-9DBC-518863A656A1}"/>
              </a:ext>
            </a:extLst>
          </p:cNvPr>
          <p:cNvSpPr/>
          <p:nvPr userDrawn="1"/>
        </p:nvSpPr>
        <p:spPr>
          <a:xfrm>
            <a:off x="28575" y="6061075"/>
            <a:ext cx="12163425" cy="796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 name="Agrupa 17">
            <a:extLst>
              <a:ext uri="{FF2B5EF4-FFF2-40B4-BE49-F238E27FC236}">
                <a16:creationId xmlns:a16="http://schemas.microsoft.com/office/drawing/2014/main" id="{30542E71-BB2F-1ED5-0147-616675A16079}"/>
              </a:ext>
            </a:extLst>
          </p:cNvPr>
          <p:cNvGrpSpPr>
            <a:grpSpLocks/>
          </p:cNvGrpSpPr>
          <p:nvPr userDrawn="1"/>
        </p:nvGrpSpPr>
        <p:grpSpPr bwMode="auto">
          <a:xfrm>
            <a:off x="1704975" y="6154738"/>
            <a:ext cx="8712200" cy="639762"/>
            <a:chOff x="958651" y="3322150"/>
            <a:chExt cx="10259862" cy="725941"/>
          </a:xfrm>
        </p:grpSpPr>
        <p:pic>
          <p:nvPicPr>
            <p:cNvPr id="6" name="Picture 11" descr="A logo with a black background&#10;&#10;Description automatically generated">
              <a:extLst>
                <a:ext uri="{FF2B5EF4-FFF2-40B4-BE49-F238E27FC236}">
                  <a16:creationId xmlns:a16="http://schemas.microsoft.com/office/drawing/2014/main" id="{642A735A-0F76-FDAA-546A-90632AA21F0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white card with black text&#10;&#10;Description automatically generated">
              <a:extLst>
                <a:ext uri="{FF2B5EF4-FFF2-40B4-BE49-F238E27FC236}">
                  <a16:creationId xmlns:a16="http://schemas.microsoft.com/office/drawing/2014/main" id="{13E5CBF2-94D4-4A88-83F3-2EB27A7EF9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4">
              <a:extLst>
                <a:ext uri="{FF2B5EF4-FFF2-40B4-BE49-F238E27FC236}">
                  <a16:creationId xmlns:a16="http://schemas.microsoft.com/office/drawing/2014/main" id="{132C9B08-E000-C1BE-0930-F8ACBCD503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A black and white logo&#10;&#10;Description automatically generated">
              <a:extLst>
                <a:ext uri="{FF2B5EF4-FFF2-40B4-BE49-F238E27FC236}">
                  <a16:creationId xmlns:a16="http://schemas.microsoft.com/office/drawing/2014/main" id="{CBDC2679-2C6A-4328-4BA3-2A9E1141A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A black background with a black square&#10;&#10;Description automatically generated with medium confidence">
              <a:extLst>
                <a:ext uri="{FF2B5EF4-FFF2-40B4-BE49-F238E27FC236}">
                  <a16:creationId xmlns:a16="http://schemas.microsoft.com/office/drawing/2014/main" id="{00463BBD-10E9-BC9B-A63F-FD4A788036F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A grey and black logo&#10;&#10;Description automatically generated">
              <a:extLst>
                <a:ext uri="{FF2B5EF4-FFF2-40B4-BE49-F238E27FC236}">
                  <a16:creationId xmlns:a16="http://schemas.microsoft.com/office/drawing/2014/main" id="{A75BAEC7-0AA6-E227-576B-E5CEE41A26C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2CCB78CB-9D0C-3BF9-6612-2B936CA15258}"/>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1FC0386B-F581-1785-9FB5-A2F2D7F91C9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lide Number Placeholder 3">
            <a:extLst>
              <a:ext uri="{FF2B5EF4-FFF2-40B4-BE49-F238E27FC236}">
                <a16:creationId xmlns:a16="http://schemas.microsoft.com/office/drawing/2014/main" id="{6DFAEEC4-A240-DEE9-7C5B-5AA6EBC8F2B4}"/>
              </a:ext>
            </a:extLst>
          </p:cNvPr>
          <p:cNvSpPr>
            <a:spLocks noGrp="1"/>
          </p:cNvSpPr>
          <p:nvPr>
            <p:ph type="sldNum" sz="quarter" idx="10"/>
          </p:nvPr>
        </p:nvSpPr>
        <p:spPr>
          <a:xfrm>
            <a:off x="11217275" y="6315075"/>
            <a:ext cx="815975" cy="365125"/>
          </a:xfrm>
        </p:spPr>
        <p:txBody>
          <a:bodyPr/>
          <a:lstStyle>
            <a:lvl1pPr>
              <a:defRPr/>
            </a:lvl1pPr>
          </a:lstStyle>
          <a:p>
            <a:pPr>
              <a:defRPr/>
            </a:pPr>
            <a:fld id="{4F9A3224-B0EF-40BB-A3D8-C587D8FD246A}" type="slidenum">
              <a:rPr lang="en-US"/>
              <a:pPr>
                <a:defRPr/>
              </a:pPr>
              <a:t>‹#›</a:t>
            </a:fld>
            <a:endParaRPr lang="en-US"/>
          </a:p>
        </p:txBody>
      </p:sp>
      <p:sp>
        <p:nvSpPr>
          <p:cNvPr id="15" name="Date Placeholder 3">
            <a:extLst>
              <a:ext uri="{FF2B5EF4-FFF2-40B4-BE49-F238E27FC236}">
                <a16:creationId xmlns:a16="http://schemas.microsoft.com/office/drawing/2014/main" id="{27A4B678-F38C-E291-6112-B7CC1C2A445B}"/>
              </a:ext>
            </a:extLst>
          </p:cNvPr>
          <p:cNvSpPr>
            <a:spLocks noGrp="1"/>
          </p:cNvSpPr>
          <p:nvPr>
            <p:ph type="dt" sz="half" idx="11"/>
          </p:nvPr>
        </p:nvSpPr>
        <p:spPr>
          <a:xfrm>
            <a:off x="185738" y="6386513"/>
            <a:ext cx="1125537" cy="365125"/>
          </a:xfrm>
        </p:spPr>
        <p:txBody>
          <a:bodyPr/>
          <a:lstStyle>
            <a:lvl1pPr>
              <a:defRPr/>
            </a:lvl1pPr>
          </a:lstStyle>
          <a:p>
            <a:pPr>
              <a:defRPr/>
            </a:pPr>
            <a:fld id="{7297A5F6-C6EA-4BAD-8D84-73F10FA241AA}" type="datetimeFigureOut">
              <a:rPr lang="en-US"/>
              <a:pPr>
                <a:defRPr/>
              </a:pPr>
              <a:t>12/16/2024</a:t>
            </a:fld>
            <a:endParaRPr lang="en-US"/>
          </a:p>
        </p:txBody>
      </p:sp>
    </p:spTree>
    <p:extLst>
      <p:ext uri="{BB962C8B-B14F-4D97-AF65-F5344CB8AC3E}">
        <p14:creationId xmlns:p14="http://schemas.microsoft.com/office/powerpoint/2010/main" val="309678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330F18-FC0A-A259-377C-A596BA572805}"/>
              </a:ext>
            </a:extLst>
          </p:cNvPr>
          <p:cNvSpPr>
            <a:spLocks noGrp="1"/>
          </p:cNvSpPr>
          <p:nvPr>
            <p:ph type="dt" sz="half" idx="10"/>
          </p:nvPr>
        </p:nvSpPr>
        <p:spPr>
          <a:xfrm>
            <a:off x="1042988" y="6335713"/>
            <a:ext cx="1058862" cy="365125"/>
          </a:xfrm>
        </p:spPr>
        <p:txBody>
          <a:bodyPr/>
          <a:lstStyle>
            <a:lvl1pPr>
              <a:defRPr/>
            </a:lvl1pPr>
          </a:lstStyle>
          <a:p>
            <a:pPr>
              <a:defRPr/>
            </a:pPr>
            <a:fld id="{24FF74F6-DC39-4EA8-A20B-393910EFAA66}" type="datetimeFigureOut">
              <a:rPr lang="en-US"/>
              <a:pPr>
                <a:defRPr/>
              </a:pPr>
              <a:t>12/16/2024</a:t>
            </a:fld>
            <a:endParaRPr lang="en-US"/>
          </a:p>
        </p:txBody>
      </p:sp>
      <p:sp>
        <p:nvSpPr>
          <p:cNvPr id="3" name="Slide Number Placeholder 5">
            <a:extLst>
              <a:ext uri="{FF2B5EF4-FFF2-40B4-BE49-F238E27FC236}">
                <a16:creationId xmlns:a16="http://schemas.microsoft.com/office/drawing/2014/main" id="{55EE5689-61F5-2E62-7638-0E650F184E60}"/>
              </a:ext>
            </a:extLst>
          </p:cNvPr>
          <p:cNvSpPr>
            <a:spLocks noGrp="1"/>
          </p:cNvSpPr>
          <p:nvPr>
            <p:ph type="sldNum" sz="quarter" idx="11"/>
          </p:nvPr>
        </p:nvSpPr>
        <p:spPr/>
        <p:txBody>
          <a:bodyPr/>
          <a:lstStyle>
            <a:lvl1pPr>
              <a:defRPr/>
            </a:lvl1pPr>
          </a:lstStyle>
          <a:p>
            <a:pPr>
              <a:defRPr/>
            </a:pPr>
            <a:fld id="{BE83F64C-B4DE-4DB8-B06B-24FCFDAF0989}" type="slidenum">
              <a:rPr lang="en-US"/>
              <a:pPr>
                <a:defRPr/>
              </a:pPr>
              <a:t>‹#›</a:t>
            </a:fld>
            <a:endParaRPr lang="en-US"/>
          </a:p>
        </p:txBody>
      </p:sp>
    </p:spTree>
    <p:extLst>
      <p:ext uri="{BB962C8B-B14F-4D97-AF65-F5344CB8AC3E}">
        <p14:creationId xmlns:p14="http://schemas.microsoft.com/office/powerpoint/2010/main" val="132998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A30BBF-6664-5A18-E51D-FE36DABFF89A}"/>
              </a:ext>
            </a:extLst>
          </p:cNvPr>
          <p:cNvSpPr>
            <a:spLocks noGrp="1"/>
          </p:cNvSpPr>
          <p:nvPr>
            <p:ph type="dt" sz="half" idx="10"/>
          </p:nvPr>
        </p:nvSpPr>
        <p:spPr>
          <a:xfrm>
            <a:off x="1042988" y="6335713"/>
            <a:ext cx="1058862" cy="365125"/>
          </a:xfrm>
        </p:spPr>
        <p:txBody>
          <a:bodyPr/>
          <a:lstStyle>
            <a:lvl1pPr>
              <a:defRPr/>
            </a:lvl1pPr>
          </a:lstStyle>
          <a:p>
            <a:pPr>
              <a:defRPr/>
            </a:pPr>
            <a:fld id="{5D72288E-D5E7-4535-AD43-F0E8BFF0F21F}" type="datetimeFigureOut">
              <a:rPr lang="en-US"/>
              <a:pPr>
                <a:defRPr/>
              </a:pPr>
              <a:t>12/16/2024</a:t>
            </a:fld>
            <a:endParaRPr lang="en-US"/>
          </a:p>
        </p:txBody>
      </p:sp>
      <p:sp>
        <p:nvSpPr>
          <p:cNvPr id="3" name="Slide Number Placeholder 5">
            <a:extLst>
              <a:ext uri="{FF2B5EF4-FFF2-40B4-BE49-F238E27FC236}">
                <a16:creationId xmlns:a16="http://schemas.microsoft.com/office/drawing/2014/main" id="{2DB1A603-7809-B835-28EF-8D84A4C78EEB}"/>
              </a:ext>
            </a:extLst>
          </p:cNvPr>
          <p:cNvSpPr>
            <a:spLocks noGrp="1"/>
          </p:cNvSpPr>
          <p:nvPr>
            <p:ph type="sldNum" sz="quarter" idx="11"/>
          </p:nvPr>
        </p:nvSpPr>
        <p:spPr/>
        <p:txBody>
          <a:bodyPr/>
          <a:lstStyle>
            <a:lvl1pPr>
              <a:defRPr/>
            </a:lvl1pPr>
          </a:lstStyle>
          <a:p>
            <a:pPr>
              <a:defRPr/>
            </a:pPr>
            <a:fld id="{05D67A10-AD37-4A6A-BC1C-2CE837028456}" type="slidenum">
              <a:rPr lang="en-US"/>
              <a:pPr>
                <a:defRPr/>
              </a:pPr>
              <a:t>‹#›</a:t>
            </a:fld>
            <a:endParaRPr lang="en-US"/>
          </a:p>
        </p:txBody>
      </p:sp>
    </p:spTree>
    <p:extLst>
      <p:ext uri="{BB962C8B-B14F-4D97-AF65-F5344CB8AC3E}">
        <p14:creationId xmlns:p14="http://schemas.microsoft.com/office/powerpoint/2010/main" val="42839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0C52E581-FB86-30C1-6DC5-5B1AC9E9AF8C}"/>
              </a:ext>
            </a:extLst>
          </p:cNvPr>
          <p:cNvSpPr>
            <a:spLocks noGrp="1"/>
          </p:cNvSpPr>
          <p:nvPr>
            <p:ph type="dt" sz="half" idx="10"/>
          </p:nvPr>
        </p:nvSpPr>
        <p:spPr/>
        <p:txBody>
          <a:bodyPr/>
          <a:lstStyle>
            <a:lvl1pPr>
              <a:defRPr/>
            </a:lvl1pPr>
          </a:lstStyle>
          <a:p>
            <a:pPr>
              <a:defRPr/>
            </a:pPr>
            <a:fld id="{5066F54B-B20D-415D-9F60-C853988A386C}" type="datetimeFigureOut">
              <a:rPr lang="en-US"/>
              <a:pPr>
                <a:defRPr/>
              </a:pPr>
              <a:t>12/16/2024</a:t>
            </a:fld>
            <a:endParaRPr lang="en-US"/>
          </a:p>
        </p:txBody>
      </p:sp>
      <p:sp>
        <p:nvSpPr>
          <p:cNvPr id="6" name="Slide Number Placeholder 5">
            <a:extLst>
              <a:ext uri="{FF2B5EF4-FFF2-40B4-BE49-F238E27FC236}">
                <a16:creationId xmlns:a16="http://schemas.microsoft.com/office/drawing/2014/main" id="{29B1559B-FFFD-BB28-97DB-04C9DDDAF9BC}"/>
              </a:ext>
            </a:extLst>
          </p:cNvPr>
          <p:cNvSpPr>
            <a:spLocks noGrp="1"/>
          </p:cNvSpPr>
          <p:nvPr>
            <p:ph type="sldNum" sz="quarter" idx="11"/>
          </p:nvPr>
        </p:nvSpPr>
        <p:spPr/>
        <p:txBody>
          <a:bodyPr/>
          <a:lstStyle>
            <a:lvl1pPr>
              <a:defRPr/>
            </a:lvl1pPr>
          </a:lstStyle>
          <a:p>
            <a:pPr>
              <a:defRPr/>
            </a:pPr>
            <a:fld id="{4AA8C529-8C5F-4455-B069-4797E75CA26D}" type="slidenum">
              <a:rPr lang="en-US"/>
              <a:pPr>
                <a:defRPr/>
              </a:pPr>
              <a:t>‹#›</a:t>
            </a:fld>
            <a:endParaRPr lang="en-US"/>
          </a:p>
        </p:txBody>
      </p:sp>
    </p:spTree>
    <p:extLst>
      <p:ext uri="{BB962C8B-B14F-4D97-AF65-F5344CB8AC3E}">
        <p14:creationId xmlns:p14="http://schemas.microsoft.com/office/powerpoint/2010/main" val="350987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082C5B5-31E6-AF32-C1F1-1A023DE1FBBD}"/>
              </a:ext>
            </a:extLst>
          </p:cNvPr>
          <p:cNvSpPr>
            <a:spLocks noGrp="1"/>
          </p:cNvSpPr>
          <p:nvPr>
            <p:ph type="dt" sz="half" idx="10"/>
          </p:nvPr>
        </p:nvSpPr>
        <p:spPr/>
        <p:txBody>
          <a:bodyPr/>
          <a:lstStyle>
            <a:lvl1pPr>
              <a:defRPr/>
            </a:lvl1pPr>
          </a:lstStyle>
          <a:p>
            <a:pPr>
              <a:defRPr/>
            </a:pPr>
            <a:fld id="{FC567C5B-02AC-4E6B-B1DF-E9C666727676}" type="datetimeFigureOut">
              <a:rPr lang="en-US"/>
              <a:pPr>
                <a:defRPr/>
              </a:pPr>
              <a:t>12/16/2024</a:t>
            </a:fld>
            <a:endParaRPr lang="en-US"/>
          </a:p>
        </p:txBody>
      </p:sp>
      <p:sp>
        <p:nvSpPr>
          <p:cNvPr id="6" name="Slide Number Placeholder 5">
            <a:extLst>
              <a:ext uri="{FF2B5EF4-FFF2-40B4-BE49-F238E27FC236}">
                <a16:creationId xmlns:a16="http://schemas.microsoft.com/office/drawing/2014/main" id="{BF6A9E5A-C1C4-4801-60CF-3C5E79326EF6}"/>
              </a:ext>
            </a:extLst>
          </p:cNvPr>
          <p:cNvSpPr>
            <a:spLocks noGrp="1"/>
          </p:cNvSpPr>
          <p:nvPr>
            <p:ph type="sldNum" sz="quarter" idx="11"/>
          </p:nvPr>
        </p:nvSpPr>
        <p:spPr/>
        <p:txBody>
          <a:bodyPr/>
          <a:lstStyle>
            <a:lvl1pPr>
              <a:defRPr/>
            </a:lvl1pPr>
          </a:lstStyle>
          <a:p>
            <a:pPr>
              <a:defRPr/>
            </a:pPr>
            <a:fld id="{D70BCC48-6B00-4B14-B856-7D32F1983335}" type="slidenum">
              <a:rPr lang="en-US"/>
              <a:pPr>
                <a:defRPr/>
              </a:pPr>
              <a:t>‹#›</a:t>
            </a:fld>
            <a:endParaRPr lang="en-US"/>
          </a:p>
        </p:txBody>
      </p:sp>
    </p:spTree>
    <p:extLst>
      <p:ext uri="{BB962C8B-B14F-4D97-AF65-F5344CB8AC3E}">
        <p14:creationId xmlns:p14="http://schemas.microsoft.com/office/powerpoint/2010/main" val="29449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9F2D5A-92DB-8E05-8899-E2D11DBFA3FF}"/>
              </a:ext>
            </a:extLst>
          </p:cNvPr>
          <p:cNvSpPr>
            <a:spLocks noGrp="1"/>
          </p:cNvSpPr>
          <p:nvPr>
            <p:ph type="dt" sz="half" idx="10"/>
          </p:nvPr>
        </p:nvSpPr>
        <p:spPr/>
        <p:txBody>
          <a:bodyPr/>
          <a:lstStyle>
            <a:lvl1pPr>
              <a:defRPr/>
            </a:lvl1pPr>
          </a:lstStyle>
          <a:p>
            <a:pPr>
              <a:defRPr/>
            </a:pPr>
            <a:fld id="{347EAC96-395D-41F0-BB0E-D955DC843948}" type="datetimeFigureOut">
              <a:rPr lang="en-US"/>
              <a:pPr>
                <a:defRPr/>
              </a:pPr>
              <a:t>12/16/2024</a:t>
            </a:fld>
            <a:endParaRPr lang="en-US"/>
          </a:p>
        </p:txBody>
      </p:sp>
      <p:sp>
        <p:nvSpPr>
          <p:cNvPr id="5" name="Slide Number Placeholder 5">
            <a:extLst>
              <a:ext uri="{FF2B5EF4-FFF2-40B4-BE49-F238E27FC236}">
                <a16:creationId xmlns:a16="http://schemas.microsoft.com/office/drawing/2014/main" id="{85947BC5-3202-D793-580F-F1C655D4329D}"/>
              </a:ext>
            </a:extLst>
          </p:cNvPr>
          <p:cNvSpPr>
            <a:spLocks noGrp="1"/>
          </p:cNvSpPr>
          <p:nvPr>
            <p:ph type="sldNum" sz="quarter" idx="11"/>
          </p:nvPr>
        </p:nvSpPr>
        <p:spPr/>
        <p:txBody>
          <a:bodyPr/>
          <a:lstStyle>
            <a:lvl1pPr>
              <a:defRPr/>
            </a:lvl1pPr>
          </a:lstStyle>
          <a:p>
            <a:pPr>
              <a:defRPr/>
            </a:pPr>
            <a:fld id="{6B790BBA-98A5-4462-ADDE-F26E93B312BA}" type="slidenum">
              <a:rPr lang="en-US"/>
              <a:pPr>
                <a:defRPr/>
              </a:pPr>
              <a:t>‹#›</a:t>
            </a:fld>
            <a:endParaRPr lang="en-US"/>
          </a:p>
        </p:txBody>
      </p:sp>
    </p:spTree>
    <p:extLst>
      <p:ext uri="{BB962C8B-B14F-4D97-AF65-F5344CB8AC3E}">
        <p14:creationId xmlns:p14="http://schemas.microsoft.com/office/powerpoint/2010/main" val="384241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D6EEAC-96B9-D7A0-2ED6-EB3E03431128}"/>
              </a:ext>
            </a:extLst>
          </p:cNvPr>
          <p:cNvSpPr>
            <a:spLocks noGrp="1"/>
          </p:cNvSpPr>
          <p:nvPr>
            <p:ph type="dt" sz="half" idx="10"/>
          </p:nvPr>
        </p:nvSpPr>
        <p:spPr/>
        <p:txBody>
          <a:bodyPr/>
          <a:lstStyle>
            <a:lvl1pPr>
              <a:defRPr/>
            </a:lvl1pPr>
          </a:lstStyle>
          <a:p>
            <a:pPr>
              <a:defRPr/>
            </a:pPr>
            <a:fld id="{1CE4554B-982C-45B4-B233-77EE134F76E2}" type="datetimeFigureOut">
              <a:rPr lang="en-US"/>
              <a:pPr>
                <a:defRPr/>
              </a:pPr>
              <a:t>12/16/2024</a:t>
            </a:fld>
            <a:endParaRPr lang="en-US"/>
          </a:p>
        </p:txBody>
      </p:sp>
      <p:sp>
        <p:nvSpPr>
          <p:cNvPr id="5" name="Slide Number Placeholder 5">
            <a:extLst>
              <a:ext uri="{FF2B5EF4-FFF2-40B4-BE49-F238E27FC236}">
                <a16:creationId xmlns:a16="http://schemas.microsoft.com/office/drawing/2014/main" id="{A6B8AF31-3E8C-DE22-DE07-1E02B5434146}"/>
              </a:ext>
            </a:extLst>
          </p:cNvPr>
          <p:cNvSpPr>
            <a:spLocks noGrp="1"/>
          </p:cNvSpPr>
          <p:nvPr>
            <p:ph type="sldNum" sz="quarter" idx="11"/>
          </p:nvPr>
        </p:nvSpPr>
        <p:spPr/>
        <p:txBody>
          <a:bodyPr/>
          <a:lstStyle>
            <a:lvl1pPr>
              <a:defRPr/>
            </a:lvl1pPr>
          </a:lstStyle>
          <a:p>
            <a:pPr>
              <a:defRPr/>
            </a:pPr>
            <a:fld id="{9129DE96-432C-4377-A048-62AFA8B2AA96}" type="slidenum">
              <a:rPr lang="en-US"/>
              <a:pPr>
                <a:defRPr/>
              </a:pPr>
              <a:t>‹#›</a:t>
            </a:fld>
            <a:endParaRPr lang="en-US"/>
          </a:p>
        </p:txBody>
      </p:sp>
    </p:spTree>
    <p:extLst>
      <p:ext uri="{BB962C8B-B14F-4D97-AF65-F5344CB8AC3E}">
        <p14:creationId xmlns:p14="http://schemas.microsoft.com/office/powerpoint/2010/main" val="173262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E56F0CE6-666F-A123-A852-2CC62A0DFA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976520"/>
            <a:ext cx="14033500" cy="733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AA396F18-C7F0-615D-D46E-15F92B58F591}"/>
              </a:ext>
            </a:extLst>
          </p:cNvPr>
          <p:cNvSpPr>
            <a:spLocks noGrp="1"/>
          </p:cNvSpPr>
          <p:nvPr>
            <p:ph type="dt" sz="half" idx="10"/>
          </p:nvPr>
        </p:nvSpPr>
        <p:spPr/>
        <p:txBody>
          <a:bodyPr/>
          <a:lstStyle>
            <a:lvl1pPr>
              <a:defRPr/>
            </a:lvl1pPr>
          </a:lstStyle>
          <a:p>
            <a:pPr>
              <a:defRPr/>
            </a:pPr>
            <a:fld id="{7C4A6C59-EF1B-4568-8CCE-AD6D3E2483D9}" type="datetimeFigureOut">
              <a:rPr lang="en-US"/>
              <a:pPr>
                <a:defRPr/>
              </a:pPr>
              <a:t>12/16/2024</a:t>
            </a:fld>
            <a:endParaRPr lang="en-US"/>
          </a:p>
        </p:txBody>
      </p:sp>
      <p:sp>
        <p:nvSpPr>
          <p:cNvPr id="4" name="Slide Number Placeholder 3">
            <a:extLst>
              <a:ext uri="{FF2B5EF4-FFF2-40B4-BE49-F238E27FC236}">
                <a16:creationId xmlns:a16="http://schemas.microsoft.com/office/drawing/2014/main" id="{A334F334-0CE0-BB12-6CB2-F7E96C42FA37}"/>
              </a:ext>
            </a:extLst>
          </p:cNvPr>
          <p:cNvSpPr>
            <a:spLocks noGrp="1"/>
          </p:cNvSpPr>
          <p:nvPr>
            <p:ph type="sldNum" sz="quarter" idx="11"/>
          </p:nvPr>
        </p:nvSpPr>
        <p:spPr>
          <a:xfrm>
            <a:off x="9382125" y="6356350"/>
            <a:ext cx="901700" cy="365125"/>
          </a:xfrm>
        </p:spPr>
        <p:txBody>
          <a:bodyPr/>
          <a:lstStyle>
            <a:lvl1pPr>
              <a:defRPr/>
            </a:lvl1pPr>
          </a:lstStyle>
          <a:p>
            <a:pPr>
              <a:defRPr/>
            </a:pPr>
            <a:fld id="{0751F6FC-2B66-4005-9D4A-296E4876088B}" type="slidenum">
              <a:rPr lang="en-US"/>
              <a:pPr>
                <a:defRPr/>
              </a:pPr>
              <a:t>‹#›</a:t>
            </a:fld>
            <a:endParaRPr lang="en-US"/>
          </a:p>
        </p:txBody>
      </p:sp>
    </p:spTree>
    <p:extLst>
      <p:ext uri="{BB962C8B-B14F-4D97-AF65-F5344CB8AC3E}">
        <p14:creationId xmlns:p14="http://schemas.microsoft.com/office/powerpoint/2010/main" val="168117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4789434C-E4B0-0CFB-00E5-F4F116CB88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32B7D6E0-A28E-E0C9-58D0-4CCC5F96FE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5FA3780A-7431-8D02-6F87-61E8A7690F3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68217274-6D11-19D3-7555-20BB198D476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069CD97F-EB78-D995-2A54-8FD631FFADD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A black background with a black square&#10;&#10;Description automatically generated with medium confidence">
            <a:extLst>
              <a:ext uri="{FF2B5EF4-FFF2-40B4-BE49-F238E27FC236}">
                <a16:creationId xmlns:a16="http://schemas.microsoft.com/office/drawing/2014/main" id="{E4B55784-7C9F-4AB1-E87C-5E309220331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33500" y="3152775"/>
            <a:ext cx="1587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A black background with a black square&#10;&#10;Description automatically generated with medium confidence">
            <a:extLst>
              <a:ext uri="{FF2B5EF4-FFF2-40B4-BE49-F238E27FC236}">
                <a16:creationId xmlns:a16="http://schemas.microsoft.com/office/drawing/2014/main" id="{0C6A3961-C9FD-5465-CAA2-C1D9FDD50F3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65488" y="3216275"/>
            <a:ext cx="1806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FE85D03-7894-692E-35A8-E41FCD5A3B1E}"/>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1012F9D-2FCE-B75C-2B5C-5C1D5E7814D4}"/>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0" descr="A grey and black logo&#10;&#10;Description automatically generated">
            <a:extLst>
              <a:ext uri="{FF2B5EF4-FFF2-40B4-BE49-F238E27FC236}">
                <a16:creationId xmlns:a16="http://schemas.microsoft.com/office/drawing/2014/main" id="{B3715201-D259-629F-B80D-19219C0B72F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C10156B5-1C7F-3549-EB15-7043520D7C4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76A18482-788D-D8A3-C882-0F967A9D979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A black background with white text&#10;&#10;Description automatically generated">
            <a:extLst>
              <a:ext uri="{FF2B5EF4-FFF2-40B4-BE49-F238E27FC236}">
                <a16:creationId xmlns:a16="http://schemas.microsoft.com/office/drawing/2014/main" id="{6EEF46C2-EE54-0D2E-111A-AAD4308F96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BD02EA87-D570-B36C-F095-26C6AD0371D4}"/>
              </a:ext>
            </a:extLst>
          </p:cNvPr>
          <p:cNvSpPr>
            <a:spLocks noGrp="1"/>
          </p:cNvSpPr>
          <p:nvPr>
            <p:ph type="dt" sz="half" idx="10"/>
          </p:nvPr>
        </p:nvSpPr>
        <p:spPr/>
        <p:txBody>
          <a:bodyPr/>
          <a:lstStyle>
            <a:lvl1pPr>
              <a:defRPr/>
            </a:lvl1pPr>
          </a:lstStyle>
          <a:p>
            <a:pPr>
              <a:defRPr/>
            </a:pPr>
            <a:fld id="{F378DE25-C4F6-4CE2-8CBB-FCE6861C861E}" type="datetimeFigureOut">
              <a:rPr lang="en-US"/>
              <a:pPr>
                <a:defRPr/>
              </a:pPr>
              <a:t>12/16/2024</a:t>
            </a:fld>
            <a:endParaRPr lang="en-US"/>
          </a:p>
        </p:txBody>
      </p:sp>
      <p:sp>
        <p:nvSpPr>
          <p:cNvPr id="16" name="Slide Number Placeholder 3">
            <a:extLst>
              <a:ext uri="{FF2B5EF4-FFF2-40B4-BE49-F238E27FC236}">
                <a16:creationId xmlns:a16="http://schemas.microsoft.com/office/drawing/2014/main" id="{3C42E413-FEAF-85EE-A7CE-905512D644D0}"/>
              </a:ext>
            </a:extLst>
          </p:cNvPr>
          <p:cNvSpPr>
            <a:spLocks noGrp="1"/>
          </p:cNvSpPr>
          <p:nvPr>
            <p:ph type="sldNum" sz="quarter" idx="11"/>
          </p:nvPr>
        </p:nvSpPr>
        <p:spPr>
          <a:xfrm>
            <a:off x="9083675" y="6356350"/>
            <a:ext cx="1241425" cy="365125"/>
          </a:xfrm>
        </p:spPr>
        <p:txBody>
          <a:bodyPr/>
          <a:lstStyle>
            <a:lvl1pPr>
              <a:defRPr/>
            </a:lvl1pPr>
          </a:lstStyle>
          <a:p>
            <a:pPr>
              <a:defRPr/>
            </a:pPr>
            <a:fld id="{9F774558-2021-43D0-B827-09A7C61A2746}" type="slidenum">
              <a:rPr lang="en-US"/>
              <a:pPr>
                <a:defRPr/>
              </a:pPr>
              <a:t>‹#›</a:t>
            </a:fld>
            <a:endParaRPr lang="en-US"/>
          </a:p>
        </p:txBody>
      </p:sp>
    </p:spTree>
    <p:extLst>
      <p:ext uri="{BB962C8B-B14F-4D97-AF65-F5344CB8AC3E}">
        <p14:creationId xmlns:p14="http://schemas.microsoft.com/office/powerpoint/2010/main" val="27606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9FAC2C6A-3AF0-DEB2-539D-60E9FD41C3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8E8EF83C-C25D-3CDC-2E5C-1F5FB57D8C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EDFBD2B6-F29F-73BA-0FAA-2EEC831F3E7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89310285-35EE-7DA3-F109-FD9D32521D2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A304247E-A9B5-6E8A-5306-64233F3548E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 black background with a black square&#10;&#10;Description automatically generated with medium confidence">
            <a:extLst>
              <a:ext uri="{FF2B5EF4-FFF2-40B4-BE49-F238E27FC236}">
                <a16:creationId xmlns:a16="http://schemas.microsoft.com/office/drawing/2014/main" id="{9D2C3FE3-3F4E-5AE4-0F83-14957206A63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27263" y="3192463"/>
            <a:ext cx="18065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A106F26-BDC5-DC0A-3FA6-B0569CE2279D}"/>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BD2045A-D067-1C2C-B927-192AAD5B9027}"/>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0" descr="A grey and black logo&#10;&#10;Description automatically generated">
            <a:extLst>
              <a:ext uri="{FF2B5EF4-FFF2-40B4-BE49-F238E27FC236}">
                <a16:creationId xmlns:a16="http://schemas.microsoft.com/office/drawing/2014/main" id="{9FA752F7-08B0-0B3E-642C-13D8D9B753D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E3DF2EF3-4CE2-DE4D-1A7D-B8456484749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E4789179-C05A-F5D7-574A-216EE8A7345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white text&#10;&#10;Description automatically generated">
            <a:extLst>
              <a:ext uri="{FF2B5EF4-FFF2-40B4-BE49-F238E27FC236}">
                <a16:creationId xmlns:a16="http://schemas.microsoft.com/office/drawing/2014/main" id="{631B8D11-2503-B5F1-37EF-D4A23D472239}"/>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FFFC3B5E-2A66-1AD5-054F-84CD61F9975C}"/>
              </a:ext>
            </a:extLst>
          </p:cNvPr>
          <p:cNvSpPr>
            <a:spLocks noGrp="1"/>
          </p:cNvSpPr>
          <p:nvPr>
            <p:ph type="dt" sz="half" idx="10"/>
          </p:nvPr>
        </p:nvSpPr>
        <p:spPr>
          <a:xfrm>
            <a:off x="334963" y="6438900"/>
            <a:ext cx="1400175" cy="365125"/>
          </a:xfrm>
        </p:spPr>
        <p:txBody>
          <a:bodyPr/>
          <a:lstStyle>
            <a:lvl1pPr>
              <a:defRPr/>
            </a:lvl1pPr>
          </a:lstStyle>
          <a:p>
            <a:pPr>
              <a:defRPr/>
            </a:pPr>
            <a:fld id="{E847468A-113D-47DE-B9DC-AC9A49D83DA6}" type="datetimeFigureOut">
              <a:rPr lang="en-US"/>
              <a:pPr>
                <a:defRPr/>
              </a:pPr>
              <a:t>12/16/2024</a:t>
            </a:fld>
            <a:endParaRPr lang="en-US"/>
          </a:p>
        </p:txBody>
      </p:sp>
      <p:sp>
        <p:nvSpPr>
          <p:cNvPr id="15" name="Slide Number Placeholder 3">
            <a:extLst>
              <a:ext uri="{FF2B5EF4-FFF2-40B4-BE49-F238E27FC236}">
                <a16:creationId xmlns:a16="http://schemas.microsoft.com/office/drawing/2014/main" id="{EA9C33C3-EFDF-9106-7BF6-44E9A587B787}"/>
              </a:ext>
            </a:extLst>
          </p:cNvPr>
          <p:cNvSpPr>
            <a:spLocks noGrp="1"/>
          </p:cNvSpPr>
          <p:nvPr>
            <p:ph type="sldNum" sz="quarter" idx="11"/>
          </p:nvPr>
        </p:nvSpPr>
        <p:spPr>
          <a:xfrm>
            <a:off x="10528300" y="6386513"/>
            <a:ext cx="1241425" cy="365125"/>
          </a:xfrm>
        </p:spPr>
        <p:txBody>
          <a:bodyPr/>
          <a:lstStyle>
            <a:lvl1pPr>
              <a:defRPr/>
            </a:lvl1pPr>
          </a:lstStyle>
          <a:p>
            <a:pPr>
              <a:defRPr/>
            </a:pPr>
            <a:fld id="{9BBBF9AB-3DFE-47A3-93CA-862879F326BB}" type="slidenum">
              <a:rPr lang="en-US"/>
              <a:pPr>
                <a:defRPr/>
              </a:pPr>
              <a:t>‹#›</a:t>
            </a:fld>
            <a:endParaRPr lang="en-US"/>
          </a:p>
        </p:txBody>
      </p:sp>
    </p:spTree>
    <p:extLst>
      <p:ext uri="{BB962C8B-B14F-4D97-AF65-F5344CB8AC3E}">
        <p14:creationId xmlns:p14="http://schemas.microsoft.com/office/powerpoint/2010/main" val="2589512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6E31A7B8-114E-A586-4453-7CEF5C1568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072" y="-1042988"/>
            <a:ext cx="12868172" cy="73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1286F6AA-A8D9-DD27-CD19-AF2EE9643695}"/>
              </a:ext>
            </a:extLst>
          </p:cNvPr>
          <p:cNvSpPr txBox="1">
            <a:spLocks noChangeArrowheads="1"/>
          </p:cNvSpPr>
          <p:nvPr userDrawn="1"/>
        </p:nvSpPr>
        <p:spPr bwMode="auto">
          <a:xfrm>
            <a:off x="7307263" y="3429000"/>
            <a:ext cx="458787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a:solidFill>
                  <a:schemeClr val="bg1"/>
                </a:solidFill>
                <a:latin typeface="Open Sans Light" pitchFamily="2" charset="0"/>
              </a:rPr>
              <a:t>LOCATION</a:t>
            </a:r>
          </a:p>
          <a:p>
            <a:pPr algn="r" eaLnBrk="1" hangingPunct="1">
              <a:defRPr/>
            </a:pPr>
            <a:r>
              <a:rPr lang="en-US" altLang="en-US" sz="1600">
                <a:solidFill>
                  <a:schemeClr val="bg1"/>
                </a:solidFill>
                <a:latin typeface="Open Sans Light" pitchFamily="2" charset="0"/>
              </a:rPr>
              <a:t>DATE</a:t>
            </a:r>
          </a:p>
        </p:txBody>
      </p:sp>
      <p:sp>
        <p:nvSpPr>
          <p:cNvPr id="4" name="TextBox 11">
            <a:extLst>
              <a:ext uri="{FF2B5EF4-FFF2-40B4-BE49-F238E27FC236}">
                <a16:creationId xmlns:a16="http://schemas.microsoft.com/office/drawing/2014/main" id="{03B9CA48-30EE-031A-A5EB-1268F1BFFE8A}"/>
              </a:ext>
            </a:extLst>
          </p:cNvPr>
          <p:cNvSpPr txBox="1">
            <a:spLocks noChangeArrowheads="1"/>
          </p:cNvSpPr>
          <p:nvPr userDrawn="1"/>
        </p:nvSpPr>
        <p:spPr bwMode="auto">
          <a:xfrm>
            <a:off x="6467475" y="549275"/>
            <a:ext cx="5278438" cy="5222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b="1">
                <a:solidFill>
                  <a:schemeClr val="bg1"/>
                </a:solidFill>
                <a:latin typeface="Open Sans ExtraBold" pitchFamily="2" charset="0"/>
              </a:rPr>
              <a:t>TITLE</a:t>
            </a:r>
          </a:p>
        </p:txBody>
      </p:sp>
      <p:sp>
        <p:nvSpPr>
          <p:cNvPr id="5" name="Date Placeholder 3">
            <a:extLst>
              <a:ext uri="{FF2B5EF4-FFF2-40B4-BE49-F238E27FC236}">
                <a16:creationId xmlns:a16="http://schemas.microsoft.com/office/drawing/2014/main" id="{3D050B56-18AA-3DDC-825D-09420DEA3005}"/>
              </a:ext>
            </a:extLst>
          </p:cNvPr>
          <p:cNvSpPr>
            <a:spLocks noGrp="1"/>
          </p:cNvSpPr>
          <p:nvPr>
            <p:ph type="dt" sz="half" idx="10"/>
          </p:nvPr>
        </p:nvSpPr>
        <p:spPr>
          <a:xfrm>
            <a:off x="1042988" y="6335713"/>
            <a:ext cx="1073150" cy="365125"/>
          </a:xfrm>
        </p:spPr>
        <p:txBody>
          <a:bodyPr/>
          <a:lstStyle>
            <a:lvl1pPr>
              <a:defRPr>
                <a:latin typeface="Open Sans Light"/>
              </a:defRPr>
            </a:lvl1pPr>
          </a:lstStyle>
          <a:p>
            <a:pPr>
              <a:defRPr/>
            </a:pPr>
            <a:fld id="{4E6C9593-5B37-457A-89EF-357B1B520F8D}" type="datetimeFigureOut">
              <a:rPr lang="en-US"/>
              <a:pPr>
                <a:defRPr/>
              </a:pPr>
              <a:t>12/16/2024</a:t>
            </a:fld>
            <a:endParaRPr lang="en-US"/>
          </a:p>
        </p:txBody>
      </p:sp>
      <p:sp>
        <p:nvSpPr>
          <p:cNvPr id="6" name="Slide Number Placeholder 3">
            <a:extLst>
              <a:ext uri="{FF2B5EF4-FFF2-40B4-BE49-F238E27FC236}">
                <a16:creationId xmlns:a16="http://schemas.microsoft.com/office/drawing/2014/main" id="{F410F8DC-3C38-CCBD-C991-B4306BDE9D19}"/>
              </a:ext>
            </a:extLst>
          </p:cNvPr>
          <p:cNvSpPr>
            <a:spLocks noGrp="1"/>
          </p:cNvSpPr>
          <p:nvPr>
            <p:ph type="sldNum" sz="quarter" idx="11"/>
          </p:nvPr>
        </p:nvSpPr>
        <p:spPr>
          <a:xfrm>
            <a:off x="9183688" y="6356350"/>
            <a:ext cx="1073150" cy="365125"/>
          </a:xfrm>
        </p:spPr>
        <p:txBody>
          <a:bodyPr/>
          <a:lstStyle>
            <a:lvl1pPr>
              <a:defRPr>
                <a:latin typeface="Open Sans Light"/>
              </a:defRPr>
            </a:lvl1pPr>
          </a:lstStyle>
          <a:p>
            <a:pPr>
              <a:defRPr/>
            </a:pPr>
            <a:fld id="{4C123108-F9BB-4CCE-A724-C3976F894C26}" type="slidenum">
              <a:rPr lang="en-US"/>
              <a:pPr>
                <a:defRPr/>
              </a:pPr>
              <a:t>‹#›</a:t>
            </a:fld>
            <a:endParaRPr lang="en-US"/>
          </a:p>
        </p:txBody>
      </p:sp>
    </p:spTree>
    <p:extLst>
      <p:ext uri="{BB962C8B-B14F-4D97-AF65-F5344CB8AC3E}">
        <p14:creationId xmlns:p14="http://schemas.microsoft.com/office/powerpoint/2010/main" val="279032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79708ACD-7589-190C-C200-3E9F964453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blue dots&#10;&#10;Description automatically generated">
            <a:extLst>
              <a:ext uri="{FF2B5EF4-FFF2-40B4-BE49-F238E27FC236}">
                <a16:creationId xmlns:a16="http://schemas.microsoft.com/office/drawing/2014/main" id="{A162F81E-98C2-1374-1B43-E38AFF85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4FE25B0-AE8C-DC49-EBE9-4218C4DC8973}"/>
              </a:ext>
            </a:extLst>
          </p:cNvPr>
          <p:cNvSpPr/>
          <p:nvPr userDrawn="1"/>
        </p:nvSpPr>
        <p:spPr>
          <a:xfrm>
            <a:off x="20638"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26E09CC-CC23-B0E7-FAD7-A6213EC31EC7}"/>
              </a:ext>
            </a:extLst>
          </p:cNvPr>
          <p:cNvSpPr/>
          <p:nvPr userDrawn="1"/>
        </p:nvSpPr>
        <p:spPr>
          <a:xfrm>
            <a:off x="10206038" y="6119813"/>
            <a:ext cx="1985962" cy="738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0" descr="A black background with white text&#10;&#10;Description automatically generated">
            <a:extLst>
              <a:ext uri="{FF2B5EF4-FFF2-40B4-BE49-F238E27FC236}">
                <a16:creationId xmlns:a16="http://schemas.microsoft.com/office/drawing/2014/main" id="{190DFDAC-B0F2-00B1-C7DC-A708A3E5B5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4888" y="3165475"/>
            <a:ext cx="414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8F2226D-535E-05CB-A97A-65820D5DE851}"/>
              </a:ext>
            </a:extLst>
          </p:cNvPr>
          <p:cNvSpPr/>
          <p:nvPr userDrawn="1"/>
        </p:nvSpPr>
        <p:spPr>
          <a:xfrm>
            <a:off x="1597025" y="6105525"/>
            <a:ext cx="9998075" cy="752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Agrupa 10">
            <a:extLst>
              <a:ext uri="{FF2B5EF4-FFF2-40B4-BE49-F238E27FC236}">
                <a16:creationId xmlns:a16="http://schemas.microsoft.com/office/drawing/2014/main" id="{FDF2346A-A0A7-BFB1-ADD3-B18670DB1B12}"/>
              </a:ext>
            </a:extLst>
          </p:cNvPr>
          <p:cNvGrpSpPr>
            <a:grpSpLocks/>
          </p:cNvGrpSpPr>
          <p:nvPr userDrawn="1"/>
        </p:nvGrpSpPr>
        <p:grpSpPr bwMode="auto">
          <a:xfrm>
            <a:off x="1704975" y="6124575"/>
            <a:ext cx="9120188" cy="669925"/>
            <a:chOff x="958651" y="3322150"/>
            <a:chExt cx="10259862" cy="725941"/>
          </a:xfrm>
        </p:grpSpPr>
        <p:pic>
          <p:nvPicPr>
            <p:cNvPr id="9" name="Picture 13" descr="A logo with a black background&#10;&#10;Description automatically generated">
              <a:extLst>
                <a:ext uri="{FF2B5EF4-FFF2-40B4-BE49-F238E27FC236}">
                  <a16:creationId xmlns:a16="http://schemas.microsoft.com/office/drawing/2014/main" id="{405B778B-D881-1357-B14B-5B1F59DB708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 white card with black text&#10;&#10;Description automatically generated">
              <a:extLst>
                <a:ext uri="{FF2B5EF4-FFF2-40B4-BE49-F238E27FC236}">
                  <a16:creationId xmlns:a16="http://schemas.microsoft.com/office/drawing/2014/main" id="{6D394EE3-B6BF-15F6-3F85-675898A6B6E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4">
              <a:extLst>
                <a:ext uri="{FF2B5EF4-FFF2-40B4-BE49-F238E27FC236}">
                  <a16:creationId xmlns:a16="http://schemas.microsoft.com/office/drawing/2014/main" id="{2E86D14D-BFE7-8A14-BEDB-6E1B8FFBE65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 black and white logo&#10;&#10;Description automatically generated">
              <a:extLst>
                <a:ext uri="{FF2B5EF4-FFF2-40B4-BE49-F238E27FC236}">
                  <a16:creationId xmlns:a16="http://schemas.microsoft.com/office/drawing/2014/main" id="{C89A6207-B82C-963A-23A2-C454896F12E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a black square&#10;&#10;Description automatically generated with medium confidence">
              <a:extLst>
                <a:ext uri="{FF2B5EF4-FFF2-40B4-BE49-F238E27FC236}">
                  <a16:creationId xmlns:a16="http://schemas.microsoft.com/office/drawing/2014/main" id="{36788D61-9F12-2688-FA02-B7F1326D1CD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A grey and black logo&#10;&#10;Description automatically generated">
              <a:extLst>
                <a:ext uri="{FF2B5EF4-FFF2-40B4-BE49-F238E27FC236}">
                  <a16:creationId xmlns:a16="http://schemas.microsoft.com/office/drawing/2014/main" id="{0BE527DF-8297-A92A-989A-919F5FB994D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A black and grey logo&#10;&#10;Description automatically generated">
              <a:extLst>
                <a:ext uri="{FF2B5EF4-FFF2-40B4-BE49-F238E27FC236}">
                  <a16:creationId xmlns:a16="http://schemas.microsoft.com/office/drawing/2014/main" id="{AE18559D-BC6C-A72A-C76E-DA0043F77A0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A logo with a square and x&#10;&#10;Description automatically generated">
              <a:extLst>
                <a:ext uri="{FF2B5EF4-FFF2-40B4-BE49-F238E27FC236}">
                  <a16:creationId xmlns:a16="http://schemas.microsoft.com/office/drawing/2014/main" id="{0931CF1D-EE2D-FC7A-9511-48864B6F227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Date Placeholder 3">
            <a:extLst>
              <a:ext uri="{FF2B5EF4-FFF2-40B4-BE49-F238E27FC236}">
                <a16:creationId xmlns:a16="http://schemas.microsoft.com/office/drawing/2014/main" id="{4C2EE7DA-154C-EEEF-762C-7D3151123D5E}"/>
              </a:ext>
            </a:extLst>
          </p:cNvPr>
          <p:cNvSpPr>
            <a:spLocks noGrp="1"/>
          </p:cNvSpPr>
          <p:nvPr>
            <p:ph type="dt" sz="half" idx="10"/>
          </p:nvPr>
        </p:nvSpPr>
        <p:spPr>
          <a:xfrm>
            <a:off x="0" y="6351588"/>
            <a:ext cx="1484313" cy="365125"/>
          </a:xfrm>
        </p:spPr>
        <p:txBody>
          <a:bodyPr/>
          <a:lstStyle>
            <a:lvl1pPr>
              <a:defRPr/>
            </a:lvl1pPr>
          </a:lstStyle>
          <a:p>
            <a:pPr>
              <a:defRPr/>
            </a:pPr>
            <a:fld id="{DCEA28CE-0E3E-4C05-AA96-BE721A32CF3E}" type="datetimeFigureOut">
              <a:rPr lang="en-US"/>
              <a:pPr>
                <a:defRPr/>
              </a:pPr>
              <a:t>12/16/2024</a:t>
            </a:fld>
            <a:endParaRPr lang="en-US"/>
          </a:p>
        </p:txBody>
      </p:sp>
      <p:sp>
        <p:nvSpPr>
          <p:cNvPr id="18" name="Slide Number Placeholder 5">
            <a:extLst>
              <a:ext uri="{FF2B5EF4-FFF2-40B4-BE49-F238E27FC236}">
                <a16:creationId xmlns:a16="http://schemas.microsoft.com/office/drawing/2014/main" id="{EB92359A-42EC-10F3-B55C-661038F81F30}"/>
              </a:ext>
            </a:extLst>
          </p:cNvPr>
          <p:cNvSpPr>
            <a:spLocks noGrp="1"/>
          </p:cNvSpPr>
          <p:nvPr>
            <p:ph type="sldNum" sz="quarter" idx="11"/>
          </p:nvPr>
        </p:nvSpPr>
        <p:spPr/>
        <p:txBody>
          <a:bodyPr/>
          <a:lstStyle>
            <a:lvl1pPr>
              <a:defRPr/>
            </a:lvl1pPr>
          </a:lstStyle>
          <a:p>
            <a:pPr>
              <a:defRPr/>
            </a:pPr>
            <a:fld id="{E0D07BBA-6311-4C84-AEF4-141702DFF2DD}" type="slidenum">
              <a:rPr lang="en-US"/>
              <a:pPr>
                <a:defRPr/>
              </a:pPr>
              <a:t>‹#›</a:t>
            </a:fld>
            <a:endParaRPr lang="en-US"/>
          </a:p>
        </p:txBody>
      </p:sp>
    </p:spTree>
    <p:extLst>
      <p:ext uri="{BB962C8B-B14F-4D97-AF65-F5344CB8AC3E}">
        <p14:creationId xmlns:p14="http://schemas.microsoft.com/office/powerpoint/2010/main" val="2731902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47E0BE79-DC52-4063-BEE8-9EEE2C4AF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180975"/>
            <a:ext cx="110791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1A8A592-C695-EB28-94BE-94F4A664C084}"/>
              </a:ext>
            </a:extLst>
          </p:cNvPr>
          <p:cNvSpPr/>
          <p:nvPr userDrawn="1"/>
        </p:nvSpPr>
        <p:spPr>
          <a:xfrm>
            <a:off x="1809750" y="6367463"/>
            <a:ext cx="8013700" cy="449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Agrupa 7">
            <a:extLst>
              <a:ext uri="{FF2B5EF4-FFF2-40B4-BE49-F238E27FC236}">
                <a16:creationId xmlns:a16="http://schemas.microsoft.com/office/drawing/2014/main" id="{CF5FF73D-5AD0-847B-159F-D6E185823436}"/>
              </a:ext>
            </a:extLst>
          </p:cNvPr>
          <p:cNvGrpSpPr>
            <a:grpSpLocks/>
          </p:cNvGrpSpPr>
          <p:nvPr userDrawn="1"/>
        </p:nvGrpSpPr>
        <p:grpSpPr bwMode="auto">
          <a:xfrm>
            <a:off x="1927225" y="6211888"/>
            <a:ext cx="7778750" cy="677862"/>
            <a:chOff x="1465757" y="3451900"/>
            <a:chExt cx="8751313" cy="734220"/>
          </a:xfrm>
        </p:grpSpPr>
        <p:pic>
          <p:nvPicPr>
            <p:cNvPr id="5" name="Picture 11" descr="A logo with a black background&#10;&#10;Description automatically generated">
              <a:extLst>
                <a:ext uri="{FF2B5EF4-FFF2-40B4-BE49-F238E27FC236}">
                  <a16:creationId xmlns:a16="http://schemas.microsoft.com/office/drawing/2014/main" id="{FBF1C575-580C-4C24-4A7E-FF0B9D6EE4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4340" y="3451900"/>
              <a:ext cx="420875" cy="66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 white card with black text&#10;&#10;Description automatically generated">
              <a:extLst>
                <a:ext uri="{FF2B5EF4-FFF2-40B4-BE49-F238E27FC236}">
                  <a16:creationId xmlns:a16="http://schemas.microsoft.com/office/drawing/2014/main" id="{4B77E355-070C-2201-99C9-A07440D4CF2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4686" y="3634923"/>
              <a:ext cx="1013174" cy="4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4">
              <a:extLst>
                <a:ext uri="{FF2B5EF4-FFF2-40B4-BE49-F238E27FC236}">
                  <a16:creationId xmlns:a16="http://schemas.microsoft.com/office/drawing/2014/main" id="{4F14D508-7A32-17EE-84E6-FF8E4EE148F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5000" b="24519"/>
            <a:stretch>
              <a:fillRect/>
            </a:stretch>
          </p:blipFill>
          <p:spPr bwMode="auto">
            <a:xfrm>
              <a:off x="8528684" y="3576474"/>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 black and white logo&#10;&#10;Description automatically generated">
              <a:extLst>
                <a:ext uri="{FF2B5EF4-FFF2-40B4-BE49-F238E27FC236}">
                  <a16:creationId xmlns:a16="http://schemas.microsoft.com/office/drawing/2014/main" id="{E98AED91-FD3D-B193-1200-0484F1BD78B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53840" y="3667365"/>
              <a:ext cx="1380347" cy="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A black background with a black square&#10;&#10;Description automatically generated with medium confidence">
              <a:extLst>
                <a:ext uri="{FF2B5EF4-FFF2-40B4-BE49-F238E27FC236}">
                  <a16:creationId xmlns:a16="http://schemas.microsoft.com/office/drawing/2014/main" id="{D64A5D37-F923-3BD5-CCE6-DA3E1B4E1CD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65757" y="3629386"/>
              <a:ext cx="1678133" cy="3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A grey and black logo&#10;&#10;Description automatically generated">
              <a:extLst>
                <a:ext uri="{FF2B5EF4-FFF2-40B4-BE49-F238E27FC236}">
                  <a16:creationId xmlns:a16="http://schemas.microsoft.com/office/drawing/2014/main" id="{B1AB9C89-1D72-87FC-BF38-7105268CB14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1028" y="3670156"/>
              <a:ext cx="887176" cy="3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8243739C-A456-D1CD-F680-C6B51E97596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91078" y="3629386"/>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13716CFD-E60A-CFF9-BDBE-4A6750CD061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792438" y="3634923"/>
              <a:ext cx="424632" cy="4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lide Number Placeholder 3">
            <a:extLst>
              <a:ext uri="{FF2B5EF4-FFF2-40B4-BE49-F238E27FC236}">
                <a16:creationId xmlns:a16="http://schemas.microsoft.com/office/drawing/2014/main" id="{7C1A69B7-B1C9-FC18-EDC8-61E0E71444CB}"/>
              </a:ext>
            </a:extLst>
          </p:cNvPr>
          <p:cNvSpPr txBox="1">
            <a:spLocks/>
          </p:cNvSpPr>
          <p:nvPr userDrawn="1"/>
        </p:nvSpPr>
        <p:spPr>
          <a:xfrm>
            <a:off x="11217275" y="6315075"/>
            <a:ext cx="815975" cy="365125"/>
          </a:xfrm>
          <a:prstGeom prst="rect">
            <a:avLst/>
          </a:prstGeom>
        </p:spPr>
        <p:txBody>
          <a:bodyPr anchor="ctr"/>
          <a:lstStyle>
            <a:defPPr>
              <a:defRPr lang="en-US"/>
            </a:defPPr>
            <a:lvl1pPr algn="r" rtl="0" eaLnBrk="1" fontAlgn="auto" hangingPunct="1">
              <a:spcBef>
                <a:spcPts val="0"/>
              </a:spcBef>
              <a:spcAft>
                <a:spcPts val="0"/>
              </a:spcAft>
              <a:defRPr sz="1200" kern="1200">
                <a:solidFill>
                  <a:schemeClr val="tx1">
                    <a:tint val="75000"/>
                  </a:schemeClr>
                </a:solidFill>
                <a:latin typeface="Open Sans Ligh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4E1DEE7-BCB5-4243-800F-77A5A6BE0572}" type="slidenum">
              <a:rPr lang="en-US" smtClean="0"/>
              <a:pPr>
                <a:defRPr/>
              </a:pPr>
              <a:t>‹#›</a:t>
            </a:fld>
            <a:endParaRPr lang="en-US"/>
          </a:p>
        </p:txBody>
      </p:sp>
      <p:sp>
        <p:nvSpPr>
          <p:cNvPr id="14" name="Date Placeholder 3">
            <a:extLst>
              <a:ext uri="{FF2B5EF4-FFF2-40B4-BE49-F238E27FC236}">
                <a16:creationId xmlns:a16="http://schemas.microsoft.com/office/drawing/2014/main" id="{407F5550-F653-E10B-2DFC-5B02B863DDD2}"/>
              </a:ext>
            </a:extLst>
          </p:cNvPr>
          <p:cNvSpPr>
            <a:spLocks noGrp="1"/>
          </p:cNvSpPr>
          <p:nvPr>
            <p:ph type="dt" sz="half" idx="10"/>
          </p:nvPr>
        </p:nvSpPr>
        <p:spPr>
          <a:xfrm>
            <a:off x="1042988" y="6335713"/>
            <a:ext cx="750887" cy="365125"/>
          </a:xfrm>
        </p:spPr>
        <p:txBody>
          <a:bodyPr/>
          <a:lstStyle>
            <a:lvl1pPr>
              <a:defRPr sz="700" smtClean="0">
                <a:latin typeface="Open Sans Light"/>
              </a:defRPr>
            </a:lvl1pPr>
          </a:lstStyle>
          <a:p>
            <a:pPr>
              <a:defRPr/>
            </a:pPr>
            <a:fld id="{81471804-A296-4EA4-9A87-A135BD3F1976}" type="datetimeFigureOut">
              <a:rPr lang="en-US"/>
              <a:pPr>
                <a:defRPr/>
              </a:pPr>
              <a:t>12/16/2024</a:t>
            </a:fld>
            <a:endParaRPr lang="en-US"/>
          </a:p>
        </p:txBody>
      </p:sp>
      <p:sp>
        <p:nvSpPr>
          <p:cNvPr id="15" name="Slide Number Placeholder 3">
            <a:extLst>
              <a:ext uri="{FF2B5EF4-FFF2-40B4-BE49-F238E27FC236}">
                <a16:creationId xmlns:a16="http://schemas.microsoft.com/office/drawing/2014/main" id="{F29156D9-51B2-012D-1133-F7A628AA4FB7}"/>
              </a:ext>
            </a:extLst>
          </p:cNvPr>
          <p:cNvSpPr>
            <a:spLocks noGrp="1"/>
          </p:cNvSpPr>
          <p:nvPr>
            <p:ph type="sldNum" sz="quarter" idx="11"/>
          </p:nvPr>
        </p:nvSpPr>
        <p:spPr>
          <a:xfrm>
            <a:off x="9993313" y="6367463"/>
            <a:ext cx="503237" cy="365125"/>
          </a:xfrm>
        </p:spPr>
        <p:txBody>
          <a:bodyPr/>
          <a:lstStyle>
            <a:lvl1pPr>
              <a:defRPr>
                <a:latin typeface="Open Sans Light"/>
              </a:defRPr>
            </a:lvl1pPr>
          </a:lstStyle>
          <a:p>
            <a:pPr>
              <a:defRPr/>
            </a:pPr>
            <a:fld id="{C1BFF725-1366-4D28-A9C1-6CB817B59044}" type="slidenum">
              <a:rPr lang="en-US"/>
              <a:pPr>
                <a:defRPr/>
              </a:pPr>
              <a:t>‹#›</a:t>
            </a:fld>
            <a:endParaRPr lang="en-US"/>
          </a:p>
        </p:txBody>
      </p:sp>
    </p:spTree>
    <p:extLst>
      <p:ext uri="{BB962C8B-B14F-4D97-AF65-F5344CB8AC3E}">
        <p14:creationId xmlns:p14="http://schemas.microsoft.com/office/powerpoint/2010/main" val="30687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11" descr="A logo with blue dots&#10;&#10;Description automatically generated">
            <a:extLst>
              <a:ext uri="{FF2B5EF4-FFF2-40B4-BE49-F238E27FC236}">
                <a16:creationId xmlns:a16="http://schemas.microsoft.com/office/drawing/2014/main" id="{1DFAEC6D-3AFB-6278-8903-3A1B7EB13B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A1CC9E4-EDE1-260E-2654-93AFDDB807C6}"/>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03066A8-32FE-9862-81B9-2C4FEC4B18FC}"/>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Imatge 2">
            <a:extLst>
              <a:ext uri="{FF2B5EF4-FFF2-40B4-BE49-F238E27FC236}">
                <a16:creationId xmlns:a16="http://schemas.microsoft.com/office/drawing/2014/main" id="{58F1819A-134E-F625-0B41-40482D597D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2188" y="3186113"/>
            <a:ext cx="40941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2FA98DE9-74A2-443E-E932-4E469198FA91}"/>
              </a:ext>
            </a:extLst>
          </p:cNvPr>
          <p:cNvSpPr>
            <a:spLocks noGrp="1"/>
          </p:cNvSpPr>
          <p:nvPr>
            <p:ph type="dt" sz="half" idx="10"/>
          </p:nvPr>
        </p:nvSpPr>
        <p:spPr>
          <a:xfrm>
            <a:off x="0" y="6351588"/>
            <a:ext cx="1484313" cy="365125"/>
          </a:xfrm>
        </p:spPr>
        <p:txBody>
          <a:bodyPr/>
          <a:lstStyle>
            <a:lvl1pPr>
              <a:defRPr/>
            </a:lvl1pPr>
          </a:lstStyle>
          <a:p>
            <a:pPr>
              <a:defRPr/>
            </a:pPr>
            <a:fld id="{8242C7FC-6FB6-452A-9222-7398B8B6E7E0}" type="datetimeFigureOut">
              <a:rPr lang="en-US"/>
              <a:pPr>
                <a:defRPr/>
              </a:pPr>
              <a:t>12/16/2024</a:t>
            </a:fld>
            <a:endParaRPr lang="en-US"/>
          </a:p>
        </p:txBody>
      </p:sp>
      <p:sp>
        <p:nvSpPr>
          <p:cNvPr id="11" name="Slide Number Placeholder 5">
            <a:extLst>
              <a:ext uri="{FF2B5EF4-FFF2-40B4-BE49-F238E27FC236}">
                <a16:creationId xmlns:a16="http://schemas.microsoft.com/office/drawing/2014/main" id="{208BD7B2-F39E-9AFC-3700-BF29326D87F9}"/>
              </a:ext>
            </a:extLst>
          </p:cNvPr>
          <p:cNvSpPr>
            <a:spLocks noGrp="1"/>
          </p:cNvSpPr>
          <p:nvPr>
            <p:ph type="sldNum" sz="quarter" idx="11"/>
          </p:nvPr>
        </p:nvSpPr>
        <p:spPr>
          <a:xfrm>
            <a:off x="9913938" y="6391275"/>
            <a:ext cx="2076450" cy="365125"/>
          </a:xfrm>
        </p:spPr>
        <p:txBody>
          <a:bodyPr/>
          <a:lstStyle>
            <a:lvl1pPr>
              <a:defRPr/>
            </a:lvl1pPr>
          </a:lstStyle>
          <a:p>
            <a:pPr>
              <a:defRPr/>
            </a:pPr>
            <a:fld id="{2D1BDCE8-228B-43E3-B4E8-DA189AFC0814}" type="slidenum">
              <a:rPr lang="en-US"/>
              <a:pPr>
                <a:defRPr/>
              </a:pPr>
              <a:t>‹#›</a:t>
            </a:fld>
            <a:endParaRPr lang="en-US"/>
          </a:p>
        </p:txBody>
      </p:sp>
    </p:spTree>
    <p:extLst>
      <p:ext uri="{BB962C8B-B14F-4D97-AF65-F5344CB8AC3E}">
        <p14:creationId xmlns:p14="http://schemas.microsoft.com/office/powerpoint/2010/main" val="307410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C7CE7B8E-4C7E-95F4-6D28-37A9E5917A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791" y="-1019969"/>
            <a:ext cx="12456791" cy="72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A logo with blue dots&#10;&#10;Description automatically generated">
            <a:extLst>
              <a:ext uri="{FF2B5EF4-FFF2-40B4-BE49-F238E27FC236}">
                <a16:creationId xmlns:a16="http://schemas.microsoft.com/office/drawing/2014/main" id="{59184F44-1F44-48B6-6DBF-C806F7D786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40EA005-6B94-9AD8-C4D7-C3D2A405326E}"/>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CFFC352-27B5-1976-9F1C-176D37BB0EE9}"/>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1" descr="A black background with white text&#10;&#10;Description automatically generated">
            <a:extLst>
              <a:ext uri="{FF2B5EF4-FFF2-40B4-BE49-F238E27FC236}">
                <a16:creationId xmlns:a16="http://schemas.microsoft.com/office/drawing/2014/main" id="{73CC4A33-946B-7FA9-0270-2B2B2C46F03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80525" y="5249863"/>
            <a:ext cx="2663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C333AD66-03B4-272B-B026-DB8C0CB31A76}"/>
              </a:ext>
            </a:extLst>
          </p:cNvPr>
          <p:cNvSpPr>
            <a:spLocks noGrp="1"/>
          </p:cNvSpPr>
          <p:nvPr>
            <p:ph type="dt" sz="half" idx="10"/>
          </p:nvPr>
        </p:nvSpPr>
        <p:spPr/>
        <p:txBody>
          <a:bodyPr/>
          <a:lstStyle>
            <a:lvl1pPr>
              <a:defRPr/>
            </a:lvl1pPr>
          </a:lstStyle>
          <a:p>
            <a:pPr>
              <a:defRPr/>
            </a:pPr>
            <a:fld id="{091AD647-B1B8-4B27-92D8-4381B97CEC01}" type="datetimeFigureOut">
              <a:rPr lang="en-US"/>
              <a:pPr>
                <a:defRPr/>
              </a:pPr>
              <a:t>12/16/2024</a:t>
            </a:fld>
            <a:endParaRPr lang="en-US"/>
          </a:p>
        </p:txBody>
      </p:sp>
      <p:sp>
        <p:nvSpPr>
          <p:cNvPr id="8" name="Slide Number Placeholder 5">
            <a:extLst>
              <a:ext uri="{FF2B5EF4-FFF2-40B4-BE49-F238E27FC236}">
                <a16:creationId xmlns:a16="http://schemas.microsoft.com/office/drawing/2014/main" id="{642FAE0B-CDD2-D525-14F3-74E222E30DB0}"/>
              </a:ext>
            </a:extLst>
          </p:cNvPr>
          <p:cNvSpPr>
            <a:spLocks noGrp="1"/>
          </p:cNvSpPr>
          <p:nvPr>
            <p:ph type="sldNum" sz="quarter" idx="11"/>
          </p:nvPr>
        </p:nvSpPr>
        <p:spPr>
          <a:xfrm>
            <a:off x="9913938" y="6391275"/>
            <a:ext cx="1985962" cy="365125"/>
          </a:xfrm>
        </p:spPr>
        <p:txBody>
          <a:bodyPr/>
          <a:lstStyle>
            <a:lvl1pPr>
              <a:defRPr/>
            </a:lvl1pPr>
          </a:lstStyle>
          <a:p>
            <a:pPr>
              <a:defRPr/>
            </a:pPr>
            <a:fld id="{60E5EB2D-0E2F-4D47-BFEA-8A0C62355B55}" type="slidenum">
              <a:rPr lang="en-US"/>
              <a:pPr>
                <a:defRPr/>
              </a:pPr>
              <a:t>‹#›</a:t>
            </a:fld>
            <a:endParaRPr lang="en-US"/>
          </a:p>
        </p:txBody>
      </p:sp>
    </p:spTree>
    <p:extLst>
      <p:ext uri="{BB962C8B-B14F-4D97-AF65-F5344CB8AC3E}">
        <p14:creationId xmlns:p14="http://schemas.microsoft.com/office/powerpoint/2010/main" val="31910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05620"/>
            <a:ext cx="10515600" cy="1325563"/>
          </a:xfrm>
        </p:spPr>
        <p:txBody>
          <a:bodyPr/>
          <a:lstStyle/>
          <a:p>
            <a:r>
              <a:rPr lang="en-GB"/>
              <a:t>Click to edit Master title style</a:t>
            </a:r>
            <a:endParaRPr lang="en-US"/>
          </a:p>
        </p:txBody>
      </p:sp>
      <p:sp>
        <p:nvSpPr>
          <p:cNvPr id="3" name="Content Placeholder 2"/>
          <p:cNvSpPr>
            <a:spLocks noGrp="1"/>
          </p:cNvSpPr>
          <p:nvPr>
            <p:ph idx="1"/>
          </p:nvPr>
        </p:nvSpPr>
        <p:spPr>
          <a:xfrm>
            <a:off x="838200" y="10890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1862EE-B026-CE09-972D-A329A6C63BB9}"/>
              </a:ext>
            </a:extLst>
          </p:cNvPr>
          <p:cNvSpPr>
            <a:spLocks noGrp="1"/>
          </p:cNvSpPr>
          <p:nvPr>
            <p:ph type="dt" sz="half" idx="10"/>
          </p:nvPr>
        </p:nvSpPr>
        <p:spPr/>
        <p:txBody>
          <a:bodyPr/>
          <a:lstStyle>
            <a:lvl1pPr>
              <a:defRPr/>
            </a:lvl1pPr>
          </a:lstStyle>
          <a:p>
            <a:pPr>
              <a:defRPr/>
            </a:pPr>
            <a:fld id="{BDBE53B0-1B00-467B-9763-7394FB20AFC0}" type="datetimeFigureOut">
              <a:rPr lang="en-US"/>
              <a:pPr>
                <a:defRPr/>
              </a:pPr>
              <a:t>12/16/2024</a:t>
            </a:fld>
            <a:endParaRPr lang="en-US"/>
          </a:p>
        </p:txBody>
      </p:sp>
      <p:sp>
        <p:nvSpPr>
          <p:cNvPr id="5" name="Slide Number Placeholder 5">
            <a:extLst>
              <a:ext uri="{FF2B5EF4-FFF2-40B4-BE49-F238E27FC236}">
                <a16:creationId xmlns:a16="http://schemas.microsoft.com/office/drawing/2014/main" id="{F544DB40-8E2E-566F-1BD8-6165A5869EDB}"/>
              </a:ext>
            </a:extLst>
          </p:cNvPr>
          <p:cNvSpPr>
            <a:spLocks noGrp="1"/>
          </p:cNvSpPr>
          <p:nvPr>
            <p:ph type="sldNum" sz="quarter" idx="11"/>
          </p:nvPr>
        </p:nvSpPr>
        <p:spPr/>
        <p:txBody>
          <a:bodyPr/>
          <a:lstStyle>
            <a:lvl1pPr>
              <a:defRPr/>
            </a:lvl1pPr>
          </a:lstStyle>
          <a:p>
            <a:pPr>
              <a:defRPr/>
            </a:pPr>
            <a:fld id="{032EDA0C-18CE-40DF-9367-20E9CD818415}" type="slidenum">
              <a:rPr lang="en-US"/>
              <a:pPr>
                <a:defRPr/>
              </a:pPr>
              <a:t>‹#›</a:t>
            </a:fld>
            <a:endParaRPr lang="en-US"/>
          </a:p>
        </p:txBody>
      </p:sp>
    </p:spTree>
    <p:extLst>
      <p:ext uri="{BB962C8B-B14F-4D97-AF65-F5344CB8AC3E}">
        <p14:creationId xmlns:p14="http://schemas.microsoft.com/office/powerpoint/2010/main" val="252414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A logo with blue dots&#10;&#10;Description automatically generated">
            <a:extLst>
              <a:ext uri="{FF2B5EF4-FFF2-40B4-BE49-F238E27FC236}">
                <a16:creationId xmlns:a16="http://schemas.microsoft.com/office/drawing/2014/main" id="{A31B8EAB-E23D-8121-2CC8-FB819E414F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2613" y="0"/>
            <a:ext cx="280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 black background with white text&#10;&#10;Description automatically generated">
            <a:extLst>
              <a:ext uri="{FF2B5EF4-FFF2-40B4-BE49-F238E27FC236}">
                <a16:creationId xmlns:a16="http://schemas.microsoft.com/office/drawing/2014/main" id="{21D08191-6D5B-2066-4FEE-CCEAE53FF27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4975" y="676275"/>
            <a:ext cx="24193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750EA2-9FA3-8934-AA05-FC2B96A19EE8}"/>
              </a:ext>
            </a:extLst>
          </p:cNvPr>
          <p:cNvSpPr/>
          <p:nvPr userDrawn="1"/>
        </p:nvSpPr>
        <p:spPr>
          <a:xfrm>
            <a:off x="0" y="6192838"/>
            <a:ext cx="12192000" cy="66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Agrupa 17">
            <a:extLst>
              <a:ext uri="{FF2B5EF4-FFF2-40B4-BE49-F238E27FC236}">
                <a16:creationId xmlns:a16="http://schemas.microsoft.com/office/drawing/2014/main" id="{A9E39A05-FD7D-3036-EA62-A8CFEEE2E30A}"/>
              </a:ext>
            </a:extLst>
          </p:cNvPr>
          <p:cNvGrpSpPr>
            <a:grpSpLocks/>
          </p:cNvGrpSpPr>
          <p:nvPr userDrawn="1"/>
        </p:nvGrpSpPr>
        <p:grpSpPr bwMode="auto">
          <a:xfrm>
            <a:off x="1704975" y="6232525"/>
            <a:ext cx="8286750" cy="609600"/>
            <a:chOff x="958651" y="3322150"/>
            <a:chExt cx="10259862" cy="725941"/>
          </a:xfrm>
        </p:grpSpPr>
        <p:pic>
          <p:nvPicPr>
            <p:cNvPr id="8" name="Picture 11" descr="A logo with a black background&#10;&#10;Description automatically generated">
              <a:extLst>
                <a:ext uri="{FF2B5EF4-FFF2-40B4-BE49-F238E27FC236}">
                  <a16:creationId xmlns:a16="http://schemas.microsoft.com/office/drawing/2014/main" id="{C71D9074-4D20-ABE5-3DF1-1683BBCACD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 white card with black text&#10;&#10;Description automatically generated">
              <a:extLst>
                <a:ext uri="{FF2B5EF4-FFF2-40B4-BE49-F238E27FC236}">
                  <a16:creationId xmlns:a16="http://schemas.microsoft.com/office/drawing/2014/main" id="{202116DE-FD0F-A31E-D3C3-2590220A96E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14">
              <a:extLst>
                <a:ext uri="{FF2B5EF4-FFF2-40B4-BE49-F238E27FC236}">
                  <a16:creationId xmlns:a16="http://schemas.microsoft.com/office/drawing/2014/main" id="{7305DBF3-00C9-FF52-6685-DDE1612B3F4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A black and white logo&#10;&#10;Description automatically generated">
              <a:extLst>
                <a:ext uri="{FF2B5EF4-FFF2-40B4-BE49-F238E27FC236}">
                  <a16:creationId xmlns:a16="http://schemas.microsoft.com/office/drawing/2014/main" id="{65823126-C56B-CFDB-F324-9BCA275F66D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A black background with a black square&#10;&#10;Description automatically generated with medium confidence">
              <a:extLst>
                <a:ext uri="{FF2B5EF4-FFF2-40B4-BE49-F238E27FC236}">
                  <a16:creationId xmlns:a16="http://schemas.microsoft.com/office/drawing/2014/main" id="{B360CD8B-0A98-5813-61CA-687519B2420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A grey and black logo&#10;&#10;Description automatically generated">
              <a:extLst>
                <a:ext uri="{FF2B5EF4-FFF2-40B4-BE49-F238E27FC236}">
                  <a16:creationId xmlns:a16="http://schemas.microsoft.com/office/drawing/2014/main" id="{63108A24-B7E9-7B7A-02EE-271CBB9F8A7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A black and grey logo&#10;&#10;Description automatically generated">
              <a:extLst>
                <a:ext uri="{FF2B5EF4-FFF2-40B4-BE49-F238E27FC236}">
                  <a16:creationId xmlns:a16="http://schemas.microsoft.com/office/drawing/2014/main" id="{23DF0C50-435D-9B25-39A9-55AD85B0859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A logo with a square and x&#10;&#10;Description automatically generated">
              <a:extLst>
                <a:ext uri="{FF2B5EF4-FFF2-40B4-BE49-F238E27FC236}">
                  <a16:creationId xmlns:a16="http://schemas.microsoft.com/office/drawing/2014/main" id="{D30E2685-4BE4-B7E7-7F85-2CBB000F3FE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6" name="Date Placeholder 3">
            <a:extLst>
              <a:ext uri="{FF2B5EF4-FFF2-40B4-BE49-F238E27FC236}">
                <a16:creationId xmlns:a16="http://schemas.microsoft.com/office/drawing/2014/main" id="{005DD45D-E69C-FBCF-D19C-FDE7DE543F80}"/>
              </a:ext>
            </a:extLst>
          </p:cNvPr>
          <p:cNvSpPr>
            <a:spLocks noGrp="1"/>
          </p:cNvSpPr>
          <p:nvPr>
            <p:ph type="dt" sz="half" idx="10"/>
          </p:nvPr>
        </p:nvSpPr>
        <p:spPr/>
        <p:txBody>
          <a:bodyPr/>
          <a:lstStyle>
            <a:lvl1pPr>
              <a:defRPr/>
            </a:lvl1pPr>
          </a:lstStyle>
          <a:p>
            <a:pPr>
              <a:defRPr/>
            </a:pPr>
            <a:fld id="{B5FCDCCC-0C94-4151-9DE6-19A11BF74631}" type="datetimeFigureOut">
              <a:rPr lang="en-US"/>
              <a:pPr>
                <a:defRPr/>
              </a:pPr>
              <a:t>12/16/2024</a:t>
            </a:fld>
            <a:endParaRPr lang="en-US"/>
          </a:p>
        </p:txBody>
      </p:sp>
      <p:sp>
        <p:nvSpPr>
          <p:cNvPr id="17" name="Slide Number Placeholder 5">
            <a:extLst>
              <a:ext uri="{FF2B5EF4-FFF2-40B4-BE49-F238E27FC236}">
                <a16:creationId xmlns:a16="http://schemas.microsoft.com/office/drawing/2014/main" id="{82304720-5E63-30E2-7BF9-FB1A5EB3CFA2}"/>
              </a:ext>
            </a:extLst>
          </p:cNvPr>
          <p:cNvSpPr>
            <a:spLocks noGrp="1"/>
          </p:cNvSpPr>
          <p:nvPr>
            <p:ph type="sldNum" sz="quarter" idx="11"/>
          </p:nvPr>
        </p:nvSpPr>
        <p:spPr/>
        <p:txBody>
          <a:bodyPr/>
          <a:lstStyle>
            <a:lvl1pPr>
              <a:defRPr/>
            </a:lvl1pPr>
          </a:lstStyle>
          <a:p>
            <a:pPr>
              <a:defRPr/>
            </a:pPr>
            <a:fld id="{F59BAF45-B9FF-4220-8F09-BC7B456F2809}" type="slidenum">
              <a:rPr lang="en-US"/>
              <a:pPr>
                <a:defRPr/>
              </a:pPr>
              <a:t>‹#›</a:t>
            </a:fld>
            <a:endParaRPr lang="en-US"/>
          </a:p>
        </p:txBody>
      </p:sp>
    </p:spTree>
    <p:extLst>
      <p:ext uri="{BB962C8B-B14F-4D97-AF65-F5344CB8AC3E}">
        <p14:creationId xmlns:p14="http://schemas.microsoft.com/office/powerpoint/2010/main" val="392552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94FCCE47-6BFC-D418-C2E8-818904758F09}"/>
              </a:ext>
            </a:extLst>
          </p:cNvPr>
          <p:cNvSpPr>
            <a:spLocks noGrp="1"/>
          </p:cNvSpPr>
          <p:nvPr>
            <p:ph type="dt" sz="half" idx="10"/>
          </p:nvPr>
        </p:nvSpPr>
        <p:spPr/>
        <p:txBody>
          <a:bodyPr/>
          <a:lstStyle>
            <a:lvl1pPr>
              <a:defRPr/>
            </a:lvl1pPr>
          </a:lstStyle>
          <a:p>
            <a:pPr>
              <a:defRPr/>
            </a:pPr>
            <a:fld id="{D4476D8A-DC7A-4BE4-892A-F199B3F2778C}" type="datetimeFigureOut">
              <a:rPr lang="en-US"/>
              <a:pPr>
                <a:defRPr/>
              </a:pPr>
              <a:t>12/16/2024</a:t>
            </a:fld>
            <a:endParaRPr lang="en-US"/>
          </a:p>
        </p:txBody>
      </p:sp>
      <p:sp>
        <p:nvSpPr>
          <p:cNvPr id="6" name="Slide Number Placeholder 5">
            <a:extLst>
              <a:ext uri="{FF2B5EF4-FFF2-40B4-BE49-F238E27FC236}">
                <a16:creationId xmlns:a16="http://schemas.microsoft.com/office/drawing/2014/main" id="{E740E570-EDEC-FD69-E2D0-A3A0629D795D}"/>
              </a:ext>
            </a:extLst>
          </p:cNvPr>
          <p:cNvSpPr>
            <a:spLocks noGrp="1"/>
          </p:cNvSpPr>
          <p:nvPr>
            <p:ph type="sldNum" sz="quarter" idx="11"/>
          </p:nvPr>
        </p:nvSpPr>
        <p:spPr/>
        <p:txBody>
          <a:bodyPr/>
          <a:lstStyle>
            <a:lvl1pPr>
              <a:defRPr/>
            </a:lvl1pPr>
          </a:lstStyle>
          <a:p>
            <a:pPr>
              <a:defRPr/>
            </a:pPr>
            <a:fld id="{0C8DE911-BD33-48AA-BF87-815C551D6D36}" type="slidenum">
              <a:rPr lang="en-US"/>
              <a:pPr>
                <a:defRPr/>
              </a:pPr>
              <a:t>‹#›</a:t>
            </a:fld>
            <a:endParaRPr lang="en-US"/>
          </a:p>
        </p:txBody>
      </p:sp>
    </p:spTree>
    <p:extLst>
      <p:ext uri="{BB962C8B-B14F-4D97-AF65-F5344CB8AC3E}">
        <p14:creationId xmlns:p14="http://schemas.microsoft.com/office/powerpoint/2010/main" val="57585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7B6FA8F-06D8-1B35-71B0-B47000844407}"/>
              </a:ext>
            </a:extLst>
          </p:cNvPr>
          <p:cNvSpPr>
            <a:spLocks noGrp="1"/>
          </p:cNvSpPr>
          <p:nvPr>
            <p:ph type="dt" sz="half" idx="10"/>
          </p:nvPr>
        </p:nvSpPr>
        <p:spPr/>
        <p:txBody>
          <a:bodyPr/>
          <a:lstStyle>
            <a:lvl1pPr>
              <a:defRPr/>
            </a:lvl1pPr>
          </a:lstStyle>
          <a:p>
            <a:pPr>
              <a:defRPr/>
            </a:pPr>
            <a:fld id="{CE3A2D64-4AB0-489D-BBE3-5DECEF8DE267}" type="datetimeFigureOut">
              <a:rPr lang="en-US"/>
              <a:pPr>
                <a:defRPr/>
              </a:pPr>
              <a:t>12/16/2024</a:t>
            </a:fld>
            <a:endParaRPr lang="en-US"/>
          </a:p>
        </p:txBody>
      </p:sp>
      <p:sp>
        <p:nvSpPr>
          <p:cNvPr id="8" name="Slide Number Placeholder 5">
            <a:extLst>
              <a:ext uri="{FF2B5EF4-FFF2-40B4-BE49-F238E27FC236}">
                <a16:creationId xmlns:a16="http://schemas.microsoft.com/office/drawing/2014/main" id="{CA479BC7-1F3D-8F8E-8EEE-ADFCD42E75BB}"/>
              </a:ext>
            </a:extLst>
          </p:cNvPr>
          <p:cNvSpPr>
            <a:spLocks noGrp="1"/>
          </p:cNvSpPr>
          <p:nvPr>
            <p:ph type="sldNum" sz="quarter" idx="11"/>
          </p:nvPr>
        </p:nvSpPr>
        <p:spPr/>
        <p:txBody>
          <a:bodyPr/>
          <a:lstStyle>
            <a:lvl1pPr>
              <a:defRPr/>
            </a:lvl1pPr>
          </a:lstStyle>
          <a:p>
            <a:pPr>
              <a:defRPr/>
            </a:pPr>
            <a:fld id="{54FC7731-10A8-4935-8E5A-78BFADF85421}" type="slidenum">
              <a:rPr lang="en-US"/>
              <a:pPr>
                <a:defRPr/>
              </a:pPr>
              <a:t>‹#›</a:t>
            </a:fld>
            <a:endParaRPr lang="en-US"/>
          </a:p>
        </p:txBody>
      </p:sp>
    </p:spTree>
    <p:extLst>
      <p:ext uri="{BB962C8B-B14F-4D97-AF65-F5344CB8AC3E}">
        <p14:creationId xmlns:p14="http://schemas.microsoft.com/office/powerpoint/2010/main" val="65479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77C50FE3-7FA4-0442-0E26-60C19095F678}"/>
              </a:ext>
            </a:extLst>
          </p:cNvPr>
          <p:cNvSpPr>
            <a:spLocks noGrp="1"/>
          </p:cNvSpPr>
          <p:nvPr>
            <p:ph type="dt" sz="half" idx="10"/>
          </p:nvPr>
        </p:nvSpPr>
        <p:spPr>
          <a:xfrm>
            <a:off x="1042988" y="6335713"/>
            <a:ext cx="1058862" cy="365125"/>
          </a:xfrm>
        </p:spPr>
        <p:txBody>
          <a:bodyPr/>
          <a:lstStyle>
            <a:lvl1pPr>
              <a:defRPr/>
            </a:lvl1pPr>
          </a:lstStyle>
          <a:p>
            <a:pPr>
              <a:defRPr/>
            </a:pPr>
            <a:fld id="{CB3909FF-B8CF-4855-A1E2-60998500320D}" type="datetimeFigureOut">
              <a:rPr lang="en-US"/>
              <a:pPr>
                <a:defRPr/>
              </a:pPr>
              <a:t>12/16/2024</a:t>
            </a:fld>
            <a:endParaRPr lang="en-US"/>
          </a:p>
        </p:txBody>
      </p:sp>
      <p:sp>
        <p:nvSpPr>
          <p:cNvPr id="4" name="Slide Number Placeholder 5">
            <a:extLst>
              <a:ext uri="{FF2B5EF4-FFF2-40B4-BE49-F238E27FC236}">
                <a16:creationId xmlns:a16="http://schemas.microsoft.com/office/drawing/2014/main" id="{D6CAA8A9-D6BC-5BB2-1681-968434025A7D}"/>
              </a:ext>
            </a:extLst>
          </p:cNvPr>
          <p:cNvSpPr>
            <a:spLocks noGrp="1"/>
          </p:cNvSpPr>
          <p:nvPr>
            <p:ph type="sldNum" sz="quarter" idx="11"/>
          </p:nvPr>
        </p:nvSpPr>
        <p:spPr/>
        <p:txBody>
          <a:bodyPr/>
          <a:lstStyle>
            <a:lvl1pPr>
              <a:defRPr/>
            </a:lvl1pPr>
          </a:lstStyle>
          <a:p>
            <a:pPr>
              <a:defRPr/>
            </a:pPr>
            <a:fld id="{2FC4178D-B35A-4911-BBFF-01A335DB7B6A}" type="slidenum">
              <a:rPr lang="en-US"/>
              <a:pPr>
                <a:defRPr/>
              </a:pPr>
              <a:t>‹#›</a:t>
            </a:fld>
            <a:endParaRPr lang="en-US"/>
          </a:p>
        </p:txBody>
      </p:sp>
    </p:spTree>
    <p:extLst>
      <p:ext uri="{BB962C8B-B14F-4D97-AF65-F5344CB8AC3E}">
        <p14:creationId xmlns:p14="http://schemas.microsoft.com/office/powerpoint/2010/main" val="340267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A blurry image of a blue and green circle&#10;&#10;Description automatically generated">
            <a:extLst>
              <a:ext uri="{FF2B5EF4-FFF2-40B4-BE49-F238E27FC236}">
                <a16:creationId xmlns:a16="http://schemas.microsoft.com/office/drawing/2014/main" id="{8BD8B4FE-4A86-0819-B749-C7151CCE283E}"/>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15081"/>
            <a:ext cx="12192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Rectangle 8">
            <a:extLst>
              <a:ext uri="{FF2B5EF4-FFF2-40B4-BE49-F238E27FC236}">
                <a16:creationId xmlns:a16="http://schemas.microsoft.com/office/drawing/2014/main" id="{82B69ED9-8BCE-3E6A-0892-A6C521D636DB}"/>
              </a:ext>
            </a:extLst>
          </p:cNvPr>
          <p:cNvGrpSpPr>
            <a:grpSpLocks/>
          </p:cNvGrpSpPr>
          <p:nvPr userDrawn="1"/>
        </p:nvGrpSpPr>
        <p:grpSpPr bwMode="auto">
          <a:xfrm>
            <a:off x="-28575" y="-37306"/>
            <a:ext cx="12220575" cy="6305550"/>
            <a:chOff x="0" y="0"/>
            <a:chExt cx="7688" cy="4320"/>
          </a:xfrm>
        </p:grpSpPr>
        <p:pic>
          <p:nvPicPr>
            <p:cNvPr id="1036" name="Rectangle 8">
              <a:extLst>
                <a:ext uri="{FF2B5EF4-FFF2-40B4-BE49-F238E27FC236}">
                  <a16:creationId xmlns:a16="http://schemas.microsoft.com/office/drawing/2014/main" id="{67D01AED-5D4B-7D63-F143-90AA6414E1D9}"/>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C37CE7A2-3AFF-50D7-38A1-A850199FAD17}"/>
                </a:ext>
              </a:extLst>
            </p:cNvPr>
            <p:cNvSpPr txBox="1">
              <a:spLocks noChangeArrowheads="1"/>
            </p:cNvSpPr>
            <p:nvPr/>
          </p:nvSpPr>
          <p:spPr bwMode="auto">
            <a:xfrm>
              <a:off x="4" y="0"/>
              <a:ext cx="7680" cy="432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grpSp>
      <p:sp>
        <p:nvSpPr>
          <p:cNvPr id="1028" name="Title Placeholder 1">
            <a:extLst>
              <a:ext uri="{FF2B5EF4-FFF2-40B4-BE49-F238E27FC236}">
                <a16:creationId xmlns:a16="http://schemas.microsoft.com/office/drawing/2014/main" id="{9269B515-691B-4B88-B05A-462532E71386}"/>
              </a:ext>
            </a:extLst>
          </p:cNvPr>
          <p:cNvSpPr>
            <a:spLocks noGrp="1" noChangeArrowheads="1"/>
          </p:cNvSpPr>
          <p:nvPr>
            <p:ph type="title"/>
          </p:nvPr>
        </p:nvSpPr>
        <p:spPr bwMode="auto">
          <a:xfrm>
            <a:off x="823912" y="16708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a:extLst>
              <a:ext uri="{FF2B5EF4-FFF2-40B4-BE49-F238E27FC236}">
                <a16:creationId xmlns:a16="http://schemas.microsoft.com/office/drawing/2014/main" id="{EB98EB11-9B26-AE32-B0E9-3A66C10FBC5A}"/>
              </a:ext>
            </a:extLst>
          </p:cNvPr>
          <p:cNvSpPr>
            <a:spLocks noGrp="1" noChangeArrowheads="1"/>
          </p:cNvSpPr>
          <p:nvPr>
            <p:ph type="body" idx="1"/>
          </p:nvPr>
        </p:nvSpPr>
        <p:spPr bwMode="auto">
          <a:xfrm>
            <a:off x="838200" y="1674812"/>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1F1780D9-7ACD-61B1-2FA7-3C78BA31FB4E}"/>
              </a:ext>
            </a:extLst>
          </p:cNvPr>
          <p:cNvSpPr>
            <a:spLocks noGrp="1"/>
          </p:cNvSpPr>
          <p:nvPr>
            <p:ph type="dt" sz="half" idx="2"/>
          </p:nvPr>
        </p:nvSpPr>
        <p:spPr>
          <a:xfrm>
            <a:off x="1042988" y="6335713"/>
            <a:ext cx="1042987" cy="365125"/>
          </a:xfrm>
          <a:prstGeom prst="rect">
            <a:avLst/>
          </a:prstGeom>
        </p:spPr>
        <p:txBody>
          <a:bodyPr vert="horz" lIns="91440" tIns="45720" rIns="91440" bIns="45720" rtlCol="0" anchor="ctr"/>
          <a:lstStyle>
            <a:lvl1pPr algn="l" eaLnBrk="1" fontAlgn="auto" hangingPunct="1">
              <a:spcBef>
                <a:spcPts val="0"/>
              </a:spcBef>
              <a:spcAft>
                <a:spcPts val="0"/>
              </a:spcAft>
              <a:defRPr sz="1050" smtClean="0">
                <a:solidFill>
                  <a:schemeClr val="tx1">
                    <a:tint val="75000"/>
                  </a:schemeClr>
                </a:solidFill>
                <a:latin typeface="Open Sans Light"/>
              </a:defRPr>
            </a:lvl1pPr>
          </a:lstStyle>
          <a:p>
            <a:pPr>
              <a:defRPr/>
            </a:pPr>
            <a:fld id="{40FC944B-911A-44E1-9BAB-993FA88DA465}" type="datetimeFigureOut">
              <a:rPr lang="en-US"/>
              <a:pPr>
                <a:defRPr/>
              </a:pPr>
              <a:t>12/16/2024</a:t>
            </a:fld>
            <a:endParaRPr lang="en-US"/>
          </a:p>
        </p:txBody>
      </p:sp>
      <p:sp>
        <p:nvSpPr>
          <p:cNvPr id="6" name="Slide Number Placeholder 5">
            <a:extLst>
              <a:ext uri="{FF2B5EF4-FFF2-40B4-BE49-F238E27FC236}">
                <a16:creationId xmlns:a16="http://schemas.microsoft.com/office/drawing/2014/main" id="{E4094233-E87B-D7DA-1543-1D3D50546DDC}"/>
              </a:ext>
            </a:extLst>
          </p:cNvPr>
          <p:cNvSpPr>
            <a:spLocks noGrp="1"/>
          </p:cNvSpPr>
          <p:nvPr>
            <p:ph type="sldNum" sz="quarter" idx="4"/>
          </p:nvPr>
        </p:nvSpPr>
        <p:spPr>
          <a:xfrm>
            <a:off x="9913938" y="6391275"/>
            <a:ext cx="4349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Open Sans Light"/>
              </a:defRPr>
            </a:lvl1pPr>
          </a:lstStyle>
          <a:p>
            <a:pPr>
              <a:defRPr/>
            </a:pPr>
            <a:fld id="{8C38EB5B-D44C-4A99-9334-1D37E6F15E9E}" type="slidenum">
              <a:rPr lang="en-US"/>
              <a:pPr>
                <a:defRPr/>
              </a:pPr>
              <a:t>‹#›</a:t>
            </a:fld>
            <a:endParaRPr lang="en-US"/>
          </a:p>
        </p:txBody>
      </p:sp>
      <p:pic>
        <p:nvPicPr>
          <p:cNvPr id="1032" name="Picture 7" descr="A blue and green dots with black text&#10;&#10;Description automatically generated">
            <a:extLst>
              <a:ext uri="{FF2B5EF4-FFF2-40B4-BE49-F238E27FC236}">
                <a16:creationId xmlns:a16="http://schemas.microsoft.com/office/drawing/2014/main" id="{6BE9A92E-B3C4-F898-8F55-FF111CFB8864}"/>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575" y="6200775"/>
            <a:ext cx="10429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Blue text on a black background&#10;&#10;Description automatically generated">
            <a:extLst>
              <a:ext uri="{FF2B5EF4-FFF2-40B4-BE49-F238E27FC236}">
                <a16:creationId xmlns:a16="http://schemas.microsoft.com/office/drawing/2014/main" id="{45B35190-1C45-2C41-B82D-1E4C64ECDB96}"/>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431463" y="6389688"/>
            <a:ext cx="1604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F8EDEB93-2C4D-FF72-21EB-CA48788019D9}"/>
              </a:ext>
            </a:extLst>
          </p:cNvPr>
          <p:cNvSpPr txBox="1">
            <a:spLocks/>
          </p:cNvSpPr>
          <p:nvPr userDrawn="1"/>
        </p:nvSpPr>
        <p:spPr>
          <a:xfrm>
            <a:off x="2057400" y="6407150"/>
            <a:ext cx="7773988"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Open Sans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a:latin typeface="Open Sans Condensed Light" pitchFamily="2" charset="0"/>
                <a:ea typeface="Open Sans Condensed Light" pitchFamily="2" charset="0"/>
                <a:cs typeface="Open Sans Condensed Light" pitchFamily="2" charset="0"/>
              </a:rPr>
              <a:t>Co-Funded by the European Union. Views and opinions expressed are however those of the author(s) only and do not necessarily reflect those of the European Union. Neither the European Union nor the granting authority can be held responsible for them.</a:t>
            </a:r>
          </a:p>
        </p:txBody>
      </p:sp>
      <p:pic>
        <p:nvPicPr>
          <p:cNvPr id="1035" name="Picture 1">
            <a:extLst>
              <a:ext uri="{FF2B5EF4-FFF2-40B4-BE49-F238E27FC236}">
                <a16:creationId xmlns:a16="http://schemas.microsoft.com/office/drawing/2014/main" id="{1C276DD3-F7EA-7B76-2E12-31F15A194DBC}"/>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058988" y="6389688"/>
            <a:ext cx="7772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33" r:id="rId5"/>
    <p:sldLayoutId id="2147483744" r:id="rId6"/>
    <p:sldLayoutId id="2147483734" r:id="rId7"/>
    <p:sldLayoutId id="2147483735" r:id="rId8"/>
    <p:sldLayoutId id="2147483745" r:id="rId9"/>
    <p:sldLayoutId id="2147483746" r:id="rId10"/>
    <p:sldLayoutId id="2147483747" r:id="rId11"/>
    <p:sldLayoutId id="2147483736" r:id="rId12"/>
    <p:sldLayoutId id="2147483737" r:id="rId13"/>
    <p:sldLayoutId id="2147483738" r:id="rId14"/>
    <p:sldLayoutId id="2147483739" r:id="rId15"/>
    <p:sldLayoutId id="2147483748" r:id="rId16"/>
    <p:sldLayoutId id="2147483749" r:id="rId17"/>
    <p:sldLayoutId id="2147483750" r:id="rId18"/>
    <p:sldLayoutId id="2147483751" r:id="rId19"/>
    <p:sldLayoutId id="2147483752" r:id="rId20"/>
  </p:sldLayoutIdLst>
  <p:txStyles>
    <p:title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5.xml"/><Relationship Id="rId5" Type="http://schemas.openxmlformats.org/officeDocument/2006/relationships/hyperlink" Target="https://horizoneuropencpportal.eu/sites/default/files/2022-12/trl-assessment-tool-guide-final.pdf" TargetMode="External"/><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8/10/relationships/comments" Target="../comments/modernComment_12A_E68CF2FD.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eb.gencat.cat/ca/tramits/tramits-temes/23952_-_Subvencions-Projecte-Europeu-BEFuture?category=772e57bc-a82c-11e3-a972-000c29052e2c?reqCode=inicial&amp;set-locale=ca_ES&amp;origen=CE&amp;idServei=ACT021SOLC%C2%B5&amp;moda=1" TargetMode="External"/><Relationship Id="rId2" Type="http://schemas.microsoft.com/office/2018/10/relationships/comments" Target="../comments/modernComment_1CC_C2D34ADD.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eb.gencat.cat/ca/tramits/tramits-temes/23952_-_Subvencions-Projecte-Europeu-BEFuture?category=772e57bc-a82c-11e3-a972-000c29052e2c?reqCode=inicial&amp;set-locale=ca_ES&amp;origen=CE&amp;idServei=ACT021SOLC%C2%B5&amp;moda=1" TargetMode="External"/><Relationship Id="rId2" Type="http://schemas.microsoft.com/office/2018/10/relationships/comments" Target="../comments/modernComment_1CD_F74BDF1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hyperlink" Target="https://empresa.extranet.gencat.cat/impresos/AppJava/downloadFile.html?idDoc=G146NTUR-075-00.xlsx" TargetMode="External"/><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hyperlink" Target="https://empresa.extranet.gencat.cat/impresos/AppJava/downloadFile.html?idDoc=G346NIA-496-00.pdf" TargetMode="External"/><Relationship Id="rId4" Type="http://schemas.openxmlformats.org/officeDocument/2006/relationships/hyperlink" Target="https://empresa.extranet.gencat.cat/impresos/AppJava/downloadFile.html?idDoc=G146NTUR-076-00.pptx"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5.svg"/><Relationship Id="rId3" Type="http://schemas.microsoft.com/office/2018/10/relationships/comments" Target="../comments/modernComment_10B_0.xml"/><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linkedin.com/company/befuture-eu/posts/?feedView=all" TargetMode="External"/><Relationship Id="rId5" Type="http://schemas.openxmlformats.org/officeDocument/2006/relationships/hyperlink" Target="mailto:call-inquiries@be-future.eu" TargetMode="External"/><Relationship Id="rId4" Type="http://schemas.openxmlformats.org/officeDocument/2006/relationships/image" Target="../media/image53.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hyperlink" Target="https://empresa.extranet.gencat.cat/impresos/AppJava/downloadFile.html?idDoc=G146NTUR-075-00.xlsx" TargetMode="External"/><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hyperlink" Target="https://empresa.extranet.gencat.cat/impresos/AppJava/downloadFile.html?idDoc=G146NTUR-075-00.xls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mpresa.extranet.gencat.cat/impresos/AppJava/downloadFile.html?idDoc=G146NTUR-075-00.xlsx" TargetMode="External"/><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hyperlink" Target="https://empresa.extranet.gencat.cat/impresos/AppJava/downloadFile.html?idDoc=G146NTUR-075-00.xls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mpresa.extranet.gencat.cat/impresos/AppJava/downloadFile.html?idDoc=G146NTUR-076-00.pptx" TargetMode="External"/><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hyperlink" Target="https://empresa.extranet.gencat.cat/impresos/AppJava/downloadFile.html?idDoc=G346NIA-496-0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5.xml"/><Relationship Id="rId5" Type="http://schemas.openxmlformats.org/officeDocument/2006/relationships/image" Target="../media/image66.sv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hyperlink" Target="https://single-market-economy.ec.europa.eu/news/transition-pathway-tourism-published-today-2022-02-04_en" TargetMode="Externa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sdgs.un.org/goals" TargetMode="External"/><Relationship Id="rId9" Type="http://schemas.openxmlformats.org/officeDocument/2006/relationships/image" Target="../media/image28.svg"/></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call-inquiries@be-future.eu" TargetMode="External"/><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hyperlink" Target="mailto:befuture.act@gencat.c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BB_A5AC22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single-market-economy.ec.europa.eu/smes/sme-fundamentals/sme-definition_en" TargetMode="External"/><Relationship Id="rId2" Type="http://schemas.microsoft.com/office/2018/10/relationships/comments" Target="../comments/modernComment_1C5_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1ADB5B3-B83B-4FBA-945B-83EB411ED2AB}"/>
              </a:ext>
            </a:extLst>
          </p:cNvPr>
          <p:cNvSpPr>
            <a:spLocks noGrp="1"/>
          </p:cNvSpPr>
          <p:nvPr>
            <p:ph type="title"/>
          </p:nvPr>
        </p:nvSpPr>
        <p:spPr>
          <a:xfrm>
            <a:off x="831850" y="1709738"/>
            <a:ext cx="10515600" cy="2306398"/>
          </a:xfrm>
        </p:spPr>
        <p:txBody>
          <a:bodyPr/>
          <a:lstStyle/>
          <a:p>
            <a:r>
              <a:rPr lang="ca-ES">
                <a:ea typeface="Open Sans Light"/>
                <a:cs typeface="Open Sans Light"/>
              </a:rPr>
              <a:t>Programa d'acceleració</a:t>
            </a:r>
            <a:br>
              <a:rPr lang="ca-ES">
                <a:ea typeface="Open Sans Light"/>
                <a:cs typeface="Open Sans Light"/>
              </a:rPr>
            </a:br>
            <a:r>
              <a:rPr lang="ca-ES" err="1">
                <a:ea typeface="Open Sans Light"/>
                <a:cs typeface="Open Sans Light"/>
              </a:rPr>
              <a:t>BEFuture</a:t>
            </a:r>
            <a:r>
              <a:rPr lang="ca-ES">
                <a:ea typeface="Open Sans Light"/>
                <a:cs typeface="Open Sans Light"/>
              </a:rPr>
              <a:t> </a:t>
            </a:r>
          </a:p>
        </p:txBody>
      </p:sp>
      <p:sp>
        <p:nvSpPr>
          <p:cNvPr id="3" name="Contenidor de text 2">
            <a:extLst>
              <a:ext uri="{FF2B5EF4-FFF2-40B4-BE49-F238E27FC236}">
                <a16:creationId xmlns:a16="http://schemas.microsoft.com/office/drawing/2014/main" id="{04919C0D-3F35-586D-A124-48C648D7842E}"/>
              </a:ext>
            </a:extLst>
          </p:cNvPr>
          <p:cNvSpPr>
            <a:spLocks noGrp="1"/>
          </p:cNvSpPr>
          <p:nvPr>
            <p:ph type="body" idx="1"/>
          </p:nvPr>
        </p:nvSpPr>
        <p:spPr/>
        <p:txBody>
          <a:bodyPr/>
          <a:lstStyle/>
          <a:p>
            <a:pPr algn="ctr"/>
            <a:r>
              <a:rPr lang="ca-ES" sz="4800" b="1">
                <a:solidFill>
                  <a:schemeClr val="bg1">
                    <a:lumMod val="49000"/>
                  </a:schemeClr>
                </a:solidFill>
                <a:latin typeface="Open Sans Light"/>
                <a:ea typeface="Open Sans Light"/>
                <a:cs typeface="Open Sans Light"/>
              </a:rPr>
              <a:t>Sessió informativa</a:t>
            </a:r>
            <a:endParaRPr lang="ca-ES" sz="4800">
              <a:solidFill>
                <a:schemeClr val="bg1">
                  <a:lumMod val="49000"/>
                </a:schemeClr>
              </a:solidFill>
              <a:latin typeface="Open Sans Light"/>
              <a:ea typeface="Open Sans Light"/>
              <a:cs typeface="Open Sans Light"/>
            </a:endParaRPr>
          </a:p>
          <a:p>
            <a:endParaRPr lang="ca-ES"/>
          </a:p>
        </p:txBody>
      </p:sp>
    </p:spTree>
    <p:extLst>
      <p:ext uri="{BB962C8B-B14F-4D97-AF65-F5344CB8AC3E}">
        <p14:creationId xmlns:p14="http://schemas.microsoft.com/office/powerpoint/2010/main" val="302094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50C1A414-23DD-29FA-BA4E-381009559EFB}"/>
              </a:ext>
            </a:extLst>
          </p:cNvPr>
          <p:cNvPicPr>
            <a:picLocks noChangeAspect="1"/>
          </p:cNvPicPr>
          <p:nvPr/>
        </p:nvPicPr>
        <p:blipFill>
          <a:blip r:embed="rId2"/>
          <a:stretch>
            <a:fillRect/>
          </a:stretch>
        </p:blipFill>
        <p:spPr>
          <a:xfrm>
            <a:off x="5581974" y="1481973"/>
            <a:ext cx="6500952" cy="3894054"/>
          </a:xfrm>
          <a:prstGeom prst="rect">
            <a:avLst/>
          </a:prstGeom>
        </p:spPr>
      </p:pic>
      <p:sp>
        <p:nvSpPr>
          <p:cNvPr id="2" name="object 8">
            <a:extLst>
              <a:ext uri="{FF2B5EF4-FFF2-40B4-BE49-F238E27FC236}">
                <a16:creationId xmlns:a16="http://schemas.microsoft.com/office/drawing/2014/main" id="{85D0BAEB-8294-9E66-6350-A57F76E9DC09}"/>
              </a:ext>
            </a:extLst>
          </p:cNvPr>
          <p:cNvSpPr txBox="1">
            <a:spLocks/>
          </p:cNvSpPr>
          <p:nvPr/>
        </p:nvSpPr>
        <p:spPr>
          <a:xfrm>
            <a:off x="920002" y="269474"/>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Els projectes han de ser innovadors</a:t>
            </a:r>
            <a:endParaRPr lang="es-ES"/>
          </a:p>
        </p:txBody>
      </p:sp>
      <p:pic>
        <p:nvPicPr>
          <p:cNvPr id="1026" name="Picture 2" descr="A diagram of a company's market&#10;&#10;Description automatically generated">
            <a:extLst>
              <a:ext uri="{FF2B5EF4-FFF2-40B4-BE49-F238E27FC236}">
                <a16:creationId xmlns:a16="http://schemas.microsoft.com/office/drawing/2014/main" id="{651E70E6-B988-361F-7E6D-1F8026CBE2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3244" y="1583327"/>
            <a:ext cx="4993665" cy="432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9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215D160-730B-63DD-F17D-CB5F1D3A1E9F}"/>
              </a:ext>
            </a:extLst>
          </p:cNvPr>
          <p:cNvSpPr>
            <a:spLocks noGrp="1" noChangeArrowheads="1"/>
          </p:cNvSpPr>
          <p:nvPr>
            <p:ph idx="1"/>
          </p:nvPr>
        </p:nvSpPr>
        <p:spPr bwMode="auto">
          <a:xfrm>
            <a:off x="732445" y="2198792"/>
            <a:ext cx="741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lnSpc>
                <a:spcPct val="100000"/>
              </a:lnSpc>
              <a:spcBef>
                <a:spcPct val="0"/>
              </a:spcBef>
              <a:buNone/>
            </a:pPr>
            <a:r>
              <a:rPr lang="ca" sz="2400" b="1" noProof="0">
                <a:latin typeface="Open Sans"/>
                <a:ea typeface="Open Sans"/>
                <a:cs typeface="Open Sans"/>
              </a:rPr>
              <a:t>Els projectes innovadors han d'estar en els nivells de preparació tecnològica (TRL) 4, 5, 6 o 7 </a:t>
            </a:r>
            <a:r>
              <a:rPr lang="ca" sz="2400" noProof="0">
                <a:latin typeface="Open Sans"/>
                <a:ea typeface="Open Sans"/>
                <a:cs typeface="Open Sans"/>
              </a:rPr>
              <a:t>, indicant que es troben en </a:t>
            </a:r>
            <a:r>
              <a:rPr lang="ca" sz="2400">
                <a:latin typeface="Open Sans"/>
                <a:ea typeface="Open Sans"/>
                <a:cs typeface="Open Sans"/>
              </a:rPr>
              <a:t>fases de</a:t>
            </a:r>
            <a:r>
              <a:rPr lang="ca" sz="2400" noProof="0">
                <a:latin typeface="Open Sans"/>
                <a:ea typeface="Open Sans"/>
                <a:cs typeface="Open Sans"/>
              </a:rPr>
              <a:t> </a:t>
            </a:r>
            <a:r>
              <a:rPr lang="ca" sz="2400" b="1">
                <a:solidFill>
                  <a:srgbClr val="16BDF1"/>
                </a:solidFill>
                <a:latin typeface="Open Sans"/>
                <a:ea typeface="Open Sans"/>
                <a:cs typeface="Open Sans"/>
              </a:rPr>
              <a:t>de validació de </a:t>
            </a:r>
            <a:r>
              <a:rPr lang="ca" sz="2400" b="1">
                <a:solidFill>
                  <a:srgbClr val="33C4EA"/>
                </a:solidFill>
                <a:latin typeface="Open Sans"/>
                <a:ea typeface="Open Sans"/>
                <a:cs typeface="Open Sans"/>
              </a:rPr>
              <a:t>concepte</a:t>
            </a:r>
            <a:r>
              <a:rPr lang="ca" sz="2400">
                <a:latin typeface="Open Sans"/>
                <a:ea typeface="Open Sans"/>
                <a:cs typeface="Open Sans"/>
              </a:rPr>
              <a:t> </a:t>
            </a:r>
            <a:r>
              <a:rPr lang="ca" sz="2400" noProof="0">
                <a:latin typeface="Open Sans"/>
                <a:ea typeface="Open Sans"/>
                <a:cs typeface="Open Sans"/>
              </a:rPr>
              <a:t>o </a:t>
            </a:r>
            <a:r>
              <a:rPr lang="ca" sz="2400" b="1" noProof="0">
                <a:solidFill>
                  <a:srgbClr val="16BDF1"/>
                </a:solidFill>
                <a:latin typeface="Open Sans"/>
                <a:ea typeface="Open Sans"/>
                <a:cs typeface="Open Sans"/>
              </a:rPr>
              <a:t>desenvolupament</a:t>
            </a:r>
            <a:r>
              <a:rPr lang="ca" sz="2400" noProof="0">
                <a:latin typeface="Open Sans"/>
                <a:ea typeface="Open Sans"/>
                <a:cs typeface="Open Sans"/>
              </a:rPr>
              <a:t> adequades per a la realització dins del període de temps del programa.</a:t>
            </a:r>
          </a:p>
        </p:txBody>
      </p:sp>
      <p:pic>
        <p:nvPicPr>
          <p:cNvPr id="1030" name="Picture 6" descr="Los niveles TRLs en Horizon 2020 - Financiación e investigación">
            <a:extLst>
              <a:ext uri="{FF2B5EF4-FFF2-40B4-BE49-F238E27FC236}">
                <a16:creationId xmlns:a16="http://schemas.microsoft.com/office/drawing/2014/main" id="{156E41D2-74CF-742A-DDC4-A198ACE0F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037" y="1238076"/>
            <a:ext cx="2339518" cy="422975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5" name="Graphic 4" descr="Magnifying glass with solid fill">
            <a:extLst>
              <a:ext uri="{FF2B5EF4-FFF2-40B4-BE49-F238E27FC236}">
                <a16:creationId xmlns:a16="http://schemas.microsoft.com/office/drawing/2014/main" id="{E11AAB3F-DBC9-501D-A3FD-118523960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8070" y="5677419"/>
            <a:ext cx="558061" cy="558061"/>
          </a:xfrm>
          <a:prstGeom prst="rect">
            <a:avLst/>
          </a:prstGeom>
        </p:spPr>
      </p:pic>
      <p:sp>
        <p:nvSpPr>
          <p:cNvPr id="10" name="TextBox 9">
            <a:extLst>
              <a:ext uri="{FF2B5EF4-FFF2-40B4-BE49-F238E27FC236}">
                <a16:creationId xmlns:a16="http://schemas.microsoft.com/office/drawing/2014/main" id="{39EC4C10-E98D-AE8C-0EDD-ACF30E5A58EF}"/>
              </a:ext>
            </a:extLst>
          </p:cNvPr>
          <p:cNvSpPr txBox="1"/>
          <p:nvPr/>
        </p:nvSpPr>
        <p:spPr>
          <a:xfrm>
            <a:off x="2301111" y="5738148"/>
            <a:ext cx="7676607" cy="461665"/>
          </a:xfrm>
          <a:prstGeom prst="rect">
            <a:avLst/>
          </a:prstGeom>
          <a:noFill/>
        </p:spPr>
        <p:txBody>
          <a:bodyPr wrap="square">
            <a:spAutoFit/>
          </a:bodyPr>
          <a:lstStyle/>
          <a:p>
            <a:pPr marL="457200" lvl="1" indent="0" eaLnBrk="0" hangingPunct="0">
              <a:lnSpc>
                <a:spcPct val="100000"/>
              </a:lnSpc>
              <a:spcBef>
                <a:spcPct val="0"/>
              </a:spcBef>
              <a:buNone/>
            </a:pPr>
            <a:r>
              <a:rPr lang="ca" sz="1200" noProof="0">
                <a:latin typeface="Open Sans Light" panose="020B0306030504020204" pitchFamily="34" charset="0"/>
                <a:ea typeface="Open Sans Light" panose="020B0306030504020204" pitchFamily="34" charset="0"/>
                <a:cs typeface="Open Sans Light" panose="020B0306030504020204" pitchFamily="34" charset="0"/>
              </a:rPr>
              <a:t>Eina de definició i avaluació de TRL: </a:t>
            </a:r>
            <a:r>
              <a:rPr lang="ca" sz="1200" noProof="0">
                <a:latin typeface="Open Sans Light" panose="020B0306030504020204" pitchFamily="34" charset="0"/>
                <a:ea typeface="Open Sans Light" panose="020B0306030504020204" pitchFamily="34" charset="0"/>
                <a:cs typeface="Open Sans Light" panose="020B0306030504020204" pitchFamily="34" charset="0"/>
                <a:hlinkClick r:id="rId5"/>
              </a:rPr>
              <a:t>https://horizoneuropencpportal.eu/sites/default/files/2022-12/trl-assessment-tool-guide-final.pdf</a:t>
            </a:r>
            <a:r>
              <a:rPr lang="ca" sz="1200" noProof="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7" name="object 8">
            <a:extLst>
              <a:ext uri="{FF2B5EF4-FFF2-40B4-BE49-F238E27FC236}">
                <a16:creationId xmlns:a16="http://schemas.microsoft.com/office/drawing/2014/main" id="{85D0BAEB-8294-9E66-6350-A57F76E9DC09}"/>
              </a:ext>
            </a:extLst>
          </p:cNvPr>
          <p:cNvSpPr txBox="1">
            <a:spLocks/>
          </p:cNvSpPr>
          <p:nvPr/>
        </p:nvSpPr>
        <p:spPr>
          <a:xfrm>
            <a:off x="920002" y="269474"/>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Els projectes han de ser innovadors</a:t>
            </a:r>
            <a:endParaRPr lang="es-ES"/>
          </a:p>
        </p:txBody>
      </p:sp>
    </p:spTree>
    <p:extLst>
      <p:ext uri="{BB962C8B-B14F-4D97-AF65-F5344CB8AC3E}">
        <p14:creationId xmlns:p14="http://schemas.microsoft.com/office/powerpoint/2010/main" val="346243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C32B-43AD-86C4-3D88-44634790BDE3}"/>
            </a:ext>
          </a:extLst>
        </p:cNvPr>
        <p:cNvGrpSpPr/>
        <p:nvPr/>
      </p:nvGrpSpPr>
      <p:grpSpPr>
        <a:xfrm>
          <a:off x="0" y="0"/>
          <a:ext cx="0" cy="0"/>
          <a:chOff x="0" y="0"/>
          <a:chExt cx="0" cy="0"/>
        </a:xfrm>
      </p:grpSpPr>
      <p:pic>
        <p:nvPicPr>
          <p:cNvPr id="5" name="Picture 4" descr="A circular design with text on it&#10;&#10;Description automatically generated with medium confidence">
            <a:extLst>
              <a:ext uri="{FF2B5EF4-FFF2-40B4-BE49-F238E27FC236}">
                <a16:creationId xmlns:a16="http://schemas.microsoft.com/office/drawing/2014/main" id="{AB125B7D-5ACB-79C5-FBFF-D035D87A55FC}"/>
              </a:ext>
            </a:extLst>
          </p:cNvPr>
          <p:cNvPicPr>
            <a:picLocks noChangeAspect="1"/>
          </p:cNvPicPr>
          <p:nvPr/>
        </p:nvPicPr>
        <p:blipFill>
          <a:blip r:embed="rId2"/>
          <a:stretch>
            <a:fillRect/>
          </a:stretch>
        </p:blipFill>
        <p:spPr>
          <a:xfrm>
            <a:off x="8275791" y="2037387"/>
            <a:ext cx="3289819" cy="2679209"/>
          </a:xfrm>
          <a:prstGeom prst="rect">
            <a:avLst/>
          </a:prstGeom>
        </p:spPr>
      </p:pic>
      <p:sp>
        <p:nvSpPr>
          <p:cNvPr id="7" name="TextBox 6">
            <a:extLst>
              <a:ext uri="{FF2B5EF4-FFF2-40B4-BE49-F238E27FC236}">
                <a16:creationId xmlns:a16="http://schemas.microsoft.com/office/drawing/2014/main" id="{976EC23F-4D78-3F58-4D5F-385B4D35A95C}"/>
              </a:ext>
            </a:extLst>
          </p:cNvPr>
          <p:cNvSpPr txBox="1"/>
          <p:nvPr/>
        </p:nvSpPr>
        <p:spPr>
          <a:xfrm>
            <a:off x="920001" y="5521710"/>
            <a:ext cx="7592628" cy="369332"/>
          </a:xfrm>
          <a:prstGeom prst="rect">
            <a:avLst/>
          </a:prstGeom>
          <a:ln>
            <a:solidFill>
              <a:srgbClr val="33C4EA"/>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0"/>
              </a:spcAft>
            </a:pPr>
            <a:r>
              <a:rPr lang="ca" kern="100" noProof="0">
                <a:solidFill>
                  <a:srgbClr val="000000"/>
                </a:solidFill>
                <a:latin typeface="Open Sans" panose="020B0606030504020204" pitchFamily="34" charset="0"/>
                <a:ea typeface="Open Sans" panose="020B0606030504020204" pitchFamily="34" charset="0"/>
                <a:cs typeface="Open Sans" panose="020B0606030504020204" pitchFamily="34" charset="0"/>
              </a:rPr>
              <a:t>Demanem els codis NACE perquè ens ho sol·liciten des de la Comissió Europea</a:t>
            </a:r>
          </a:p>
        </p:txBody>
      </p:sp>
      <p:pic>
        <p:nvPicPr>
          <p:cNvPr id="4" name="Graphic 3" descr="Warning with solid fill">
            <a:extLst>
              <a:ext uri="{FF2B5EF4-FFF2-40B4-BE49-F238E27FC236}">
                <a16:creationId xmlns:a16="http://schemas.microsoft.com/office/drawing/2014/main" id="{C51CAB4C-1471-6D76-8EDB-A2DBD4AB30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124" y="5241333"/>
            <a:ext cx="726564" cy="726564"/>
          </a:xfrm>
          <a:prstGeom prst="rect">
            <a:avLst/>
          </a:prstGeom>
        </p:spPr>
      </p:pic>
      <p:sp>
        <p:nvSpPr>
          <p:cNvPr id="2" name="object 8">
            <a:extLst>
              <a:ext uri="{FF2B5EF4-FFF2-40B4-BE49-F238E27FC236}">
                <a16:creationId xmlns:a16="http://schemas.microsoft.com/office/drawing/2014/main" id="{77C73AF4-9311-1B99-0004-882B19A56326}"/>
              </a:ext>
            </a:extLst>
          </p:cNvPr>
          <p:cNvSpPr txBox="1">
            <a:spLocks/>
          </p:cNvSpPr>
          <p:nvPr/>
        </p:nvSpPr>
        <p:spPr>
          <a:xfrm>
            <a:off x="6095999" y="2911099"/>
            <a:ext cx="2179792" cy="629018"/>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4000"/>
              <a:t>Sectors</a:t>
            </a:r>
            <a:endParaRPr lang="es-ES"/>
          </a:p>
        </p:txBody>
      </p:sp>
      <p:sp>
        <p:nvSpPr>
          <p:cNvPr id="8" name="object 8">
            <a:extLst>
              <a:ext uri="{FF2B5EF4-FFF2-40B4-BE49-F238E27FC236}">
                <a16:creationId xmlns:a16="http://schemas.microsoft.com/office/drawing/2014/main" id="{FFC63BCC-2100-36AC-123F-F156CF27A661}"/>
              </a:ext>
            </a:extLst>
          </p:cNvPr>
          <p:cNvSpPr txBox="1">
            <a:spLocks/>
          </p:cNvSpPr>
          <p:nvPr/>
        </p:nvSpPr>
        <p:spPr>
          <a:xfrm>
            <a:off x="920001" y="300488"/>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Què es busca?</a:t>
            </a:r>
            <a:endParaRPr lang="es-ES"/>
          </a:p>
        </p:txBody>
      </p:sp>
      <p:sp>
        <p:nvSpPr>
          <p:cNvPr id="9" name="TextBox 6">
            <a:extLst>
              <a:ext uri="{FF2B5EF4-FFF2-40B4-BE49-F238E27FC236}">
                <a16:creationId xmlns:a16="http://schemas.microsoft.com/office/drawing/2014/main" id="{976EC23F-4D78-3F58-4D5F-385B4D35A95C}"/>
              </a:ext>
            </a:extLst>
          </p:cNvPr>
          <p:cNvSpPr txBox="1"/>
          <p:nvPr/>
        </p:nvSpPr>
        <p:spPr>
          <a:xfrm>
            <a:off x="403124" y="2311545"/>
            <a:ext cx="5824842" cy="2246769"/>
          </a:xfrm>
          <a:prstGeom prst="rect">
            <a:avLst/>
          </a:prstGeom>
          <a:ln>
            <a:solidFill>
              <a:srgbClr val="33C4EA"/>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0"/>
              </a:spcAft>
            </a:pPr>
            <a:r>
              <a:rPr lang="ca-ES" sz="2000">
                <a:latin typeface="Open Sans"/>
                <a:ea typeface="Open Sans"/>
                <a:cs typeface="Open Sans"/>
              </a:rPr>
              <a:t>Els projectes han de ser capaços de generar un resultat tangible. Aquests resultats permetran avaluar la viabilitat i l’impacte de la solució proposada en un context real, proporcionant evidència del seu potencial per transformar el sector turístic dels esdeveniments professionals a Catalunya. </a:t>
            </a:r>
            <a:endParaRPr lang="ca" sz="1400" kern="100" noProof="0">
              <a:solidFill>
                <a:srgbClr val="000000"/>
              </a:solidFill>
              <a:latin typeface="Open Sans"/>
              <a:ea typeface="Open Sans"/>
              <a:cs typeface="Open Sans"/>
            </a:endParaRPr>
          </a:p>
        </p:txBody>
      </p:sp>
    </p:spTree>
    <p:extLst>
      <p:ext uri="{BB962C8B-B14F-4D97-AF65-F5344CB8AC3E}">
        <p14:creationId xmlns:p14="http://schemas.microsoft.com/office/powerpoint/2010/main" val="118893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DD26-5836-C6F5-6F75-D50DE74CD8FB}"/>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EA22838D-3D35-36E7-1E03-2FB2CA6D0CE3}"/>
              </a:ext>
            </a:extLst>
          </p:cNvPr>
          <p:cNvSpPr>
            <a:spLocks noGrp="1" noChangeArrowheads="1"/>
          </p:cNvSpPr>
          <p:nvPr>
            <p:ph type="title"/>
          </p:nvPr>
        </p:nvSpPr>
        <p:spPr/>
        <p:txBody>
          <a:bodyPr/>
          <a:lstStyle/>
          <a:p>
            <a:r>
              <a:rPr lang="ca" b="1" noProof="0">
                <a:latin typeface="Open Sans Light" panose="020B0306030504020204" pitchFamily="34" charset="0"/>
              </a:rPr>
              <a:t>Programa d'acceleració</a:t>
            </a:r>
          </a:p>
        </p:txBody>
      </p:sp>
      <p:pic>
        <p:nvPicPr>
          <p:cNvPr id="4" name="Picture 3" descr="A network of lines and dots with icons&#10;&#10;Description automatically generated with medium confidence">
            <a:extLst>
              <a:ext uri="{FF2B5EF4-FFF2-40B4-BE49-F238E27FC236}">
                <a16:creationId xmlns:a16="http://schemas.microsoft.com/office/drawing/2014/main" id="{5D4C2684-A391-BCB2-7F33-3B8ED04CF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480849"/>
            <a:ext cx="4583989" cy="4525327"/>
          </a:xfrm>
          <a:prstGeom prst="rect">
            <a:avLst/>
          </a:prstGeom>
        </p:spPr>
      </p:pic>
      <p:sp>
        <p:nvSpPr>
          <p:cNvPr id="6" name="Rectangle 5">
            <a:extLst>
              <a:ext uri="{FF2B5EF4-FFF2-40B4-BE49-F238E27FC236}">
                <a16:creationId xmlns:a16="http://schemas.microsoft.com/office/drawing/2014/main" id="{26CD4173-690A-3A7D-9186-9B9A49C3D347}"/>
              </a:ext>
            </a:extLst>
          </p:cNvPr>
          <p:cNvSpPr/>
          <p:nvPr/>
        </p:nvSpPr>
        <p:spPr>
          <a:xfrm>
            <a:off x="801659" y="2967335"/>
            <a:ext cx="3172203" cy="923330"/>
          </a:xfrm>
          <a:prstGeom prst="rect">
            <a:avLst/>
          </a:prstGeom>
          <a:noFill/>
        </p:spPr>
        <p:txBody>
          <a:bodyPr wrap="square" lIns="91440" tIns="45720" rIns="91440" bIns="45720">
            <a:spAutoFit/>
          </a:bodyPr>
          <a:lstStyle/>
          <a:p>
            <a:pPr algn="ctr"/>
            <a:r>
              <a:rPr lang="ca" sz="5400" b="0" cap="none" spc="0">
                <a:ln w="0"/>
                <a:solidFill>
                  <a:srgbClr val="00B0F0"/>
                </a:solidFill>
                <a:effectLst>
                  <a:outerShdw blurRad="38100" dist="25400" dir="5400000" algn="ctr" rotWithShape="0">
                    <a:srgbClr val="6E747A">
                      <a:alpha val="43000"/>
                    </a:srgbClr>
                  </a:outerShdw>
                </a:effectLst>
              </a:rPr>
              <a:t>Beneficis</a:t>
            </a:r>
          </a:p>
        </p:txBody>
      </p:sp>
    </p:spTree>
    <p:extLst>
      <p:ext uri="{BB962C8B-B14F-4D97-AF65-F5344CB8AC3E}">
        <p14:creationId xmlns:p14="http://schemas.microsoft.com/office/powerpoint/2010/main" val="386799692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2788-F3C7-7B27-E3F9-EDAE81CDACB5}"/>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21EA052B-4A2C-9331-88A1-79FC9EB76949}"/>
              </a:ext>
            </a:extLst>
          </p:cNvPr>
          <p:cNvSpPr>
            <a:spLocks noGrp="1" noChangeArrowheads="1"/>
          </p:cNvSpPr>
          <p:nvPr>
            <p:ph type="title"/>
          </p:nvPr>
        </p:nvSpPr>
        <p:spPr/>
        <p:txBody>
          <a:bodyPr/>
          <a:lstStyle/>
          <a:p>
            <a:pPr algn="ctr"/>
            <a:r>
              <a:rPr lang="ca" noProof="0">
                <a:latin typeface="Open Sans Light" panose="020B0306030504020204" pitchFamily="34" charset="0"/>
              </a:rPr>
              <a:t>Tres factors claus!</a:t>
            </a:r>
            <a:endParaRPr lang="en-US" b="1" noProof="0">
              <a:latin typeface="Open Sans Light" panose="020B0306030504020204" pitchFamily="34" charset="0"/>
            </a:endParaRPr>
          </a:p>
        </p:txBody>
      </p:sp>
      <p:sp>
        <p:nvSpPr>
          <p:cNvPr id="2" name="TextBox 1">
            <a:extLst>
              <a:ext uri="{FF2B5EF4-FFF2-40B4-BE49-F238E27FC236}">
                <a16:creationId xmlns:a16="http://schemas.microsoft.com/office/drawing/2014/main" id="{C3F5F16F-A96C-44D1-61CC-2DBDFF622925}"/>
              </a:ext>
            </a:extLst>
          </p:cNvPr>
          <p:cNvSpPr txBox="1"/>
          <p:nvPr/>
        </p:nvSpPr>
        <p:spPr>
          <a:xfrm>
            <a:off x="373071" y="1779392"/>
            <a:ext cx="11590329" cy="2785378"/>
          </a:xfrm>
          <a:prstGeom prst="rect">
            <a:avLst/>
          </a:prstGeom>
          <a:noFill/>
        </p:spPr>
        <p:txBody>
          <a:bodyPr wrap="square">
            <a:spAutoFit/>
          </a:bodyPr>
          <a:lstStyle/>
          <a:p>
            <a:pPr marL="457200" indent="-457200">
              <a:lnSpc>
                <a:spcPts val="3000"/>
              </a:lnSpc>
              <a:buFont typeface="+mj-lt"/>
              <a:buAutoNum type="arabicPeriod"/>
            </a:pPr>
            <a:r>
              <a:rPr lang="ca" sz="3200" b="1" i="0">
                <a:solidFill>
                  <a:srgbClr val="16BDF1"/>
                </a:solidFill>
                <a:effectLst/>
                <a:latin typeface="Open Sans" panose="020B0606030504020204" pitchFamily="34" charset="0"/>
                <a:ea typeface="Open Sans" panose="020B0606030504020204" pitchFamily="34" charset="0"/>
                <a:cs typeface="Open Sans" panose="020B0606030504020204" pitchFamily="34" charset="0"/>
              </a:rPr>
              <a:t>Suport financer: </a:t>
            </a:r>
            <a:r>
              <a:rPr lang="ca" sz="3200" i="0">
                <a:effectLst/>
                <a:latin typeface="Open Sans" panose="020B0606030504020204" pitchFamily="34" charset="0"/>
                <a:ea typeface="Open Sans" panose="020B0606030504020204" pitchFamily="34" charset="0"/>
                <a:cs typeface="Open Sans" panose="020B0606030504020204" pitchFamily="34" charset="0"/>
              </a:rPr>
              <a:t>per cobrir els costos de proveïdors de serveis</a:t>
            </a:r>
          </a:p>
          <a:p>
            <a:pPr marL="457200" indent="-457200">
              <a:lnSpc>
                <a:spcPts val="3000"/>
              </a:lnSpc>
              <a:buFont typeface="+mj-lt"/>
              <a:buAutoNum type="arabicPeriod"/>
            </a:pPr>
            <a:endParaRPr lang="ca-ES" sz="3200" b="1">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3000"/>
              </a:lnSpc>
              <a:buFont typeface="+mj-lt"/>
              <a:buAutoNum type="arabicPeriod"/>
            </a:pPr>
            <a:r>
              <a:rPr lang="ca-ES" sz="3200" b="1" err="1">
                <a:solidFill>
                  <a:srgbClr val="16BDF1"/>
                </a:solidFill>
                <a:latin typeface="Open Sans" panose="020B0606030504020204" pitchFamily="34" charset="0"/>
                <a:ea typeface="Open Sans" panose="020B0606030504020204" pitchFamily="34" charset="0"/>
                <a:cs typeface="Open Sans" panose="020B0606030504020204" pitchFamily="34" charset="0"/>
              </a:rPr>
              <a:t>Mentoratge</a:t>
            </a:r>
            <a:r>
              <a:rPr lang="ca-ES" sz="3200" b="1">
                <a:solidFill>
                  <a:srgbClr val="16BDF1"/>
                </a:solidFill>
                <a:latin typeface="Open Sans" panose="020B0606030504020204" pitchFamily="34" charset="0"/>
                <a:ea typeface="Open Sans" panose="020B0606030504020204" pitchFamily="34" charset="0"/>
                <a:cs typeface="Open Sans" panose="020B0606030504020204" pitchFamily="34" charset="0"/>
              </a:rPr>
              <a:t>: </a:t>
            </a:r>
            <a:r>
              <a:rPr lang="ca-ES" sz="3200" b="1">
                <a:latin typeface="Open Sans" panose="020B0606030504020204" pitchFamily="34" charset="0"/>
                <a:ea typeface="Open Sans" panose="020B0606030504020204" pitchFamily="34" charset="0"/>
                <a:cs typeface="Open Sans" panose="020B0606030504020204" pitchFamily="34" charset="0"/>
              </a:rPr>
              <a:t>Mínim 20 hores de </a:t>
            </a:r>
            <a:r>
              <a:rPr lang="ca-ES" sz="3200" b="1" err="1">
                <a:latin typeface="Open Sans" panose="020B0606030504020204" pitchFamily="34" charset="0"/>
                <a:ea typeface="Open Sans" panose="020B0606030504020204" pitchFamily="34" charset="0"/>
                <a:cs typeface="Open Sans" panose="020B0606030504020204" pitchFamily="34" charset="0"/>
              </a:rPr>
              <a:t>mentoratge</a:t>
            </a:r>
            <a:r>
              <a:rPr lang="ca-ES" sz="3200" b="1">
                <a:latin typeface="Open Sans" panose="020B0606030504020204" pitchFamily="34" charset="0"/>
                <a:ea typeface="Open Sans" panose="020B0606030504020204" pitchFamily="34" charset="0"/>
                <a:cs typeface="Open Sans" panose="020B0606030504020204" pitchFamily="34" charset="0"/>
              </a:rPr>
              <a:t> </a:t>
            </a:r>
            <a:r>
              <a:rPr lang="ca-ES" sz="3200">
                <a:latin typeface="Open Sans" panose="020B0606030504020204" pitchFamily="34" charset="0"/>
                <a:ea typeface="Open Sans" panose="020B0606030504020204" pitchFamily="34" charset="0"/>
                <a:cs typeface="Open Sans" panose="020B0606030504020204" pitchFamily="34" charset="0"/>
              </a:rPr>
              <a:t>amb una persona mentora del “Pool of Mentors”</a:t>
            </a:r>
          </a:p>
          <a:p>
            <a:pPr marL="457200" indent="-457200">
              <a:lnSpc>
                <a:spcPts val="3000"/>
              </a:lnSpc>
              <a:buFont typeface="+mj-lt"/>
              <a:buAutoNum type="arabicPeriod"/>
            </a:pPr>
            <a:endParaRPr lang="ca-ES" sz="3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3000"/>
              </a:lnSpc>
              <a:buFont typeface="+mj-lt"/>
              <a:buAutoNum type="arabicPeriod"/>
            </a:pPr>
            <a:r>
              <a:rPr lang="ca-ES" sz="3200" b="1">
                <a:solidFill>
                  <a:srgbClr val="16BDF1"/>
                </a:solidFill>
                <a:latin typeface="Open Sans" panose="020B0606030504020204" pitchFamily="34" charset="0"/>
                <a:ea typeface="Open Sans" panose="020B0606030504020204" pitchFamily="34" charset="0"/>
                <a:cs typeface="Open Sans" panose="020B0606030504020204" pitchFamily="34" charset="0"/>
              </a:rPr>
              <a:t>Participar a l’IBTM </a:t>
            </a:r>
            <a:r>
              <a:rPr lang="ca-ES" sz="3200" b="1">
                <a:solidFill>
                  <a:srgbClr val="000000"/>
                </a:solidFill>
                <a:latin typeface="Open Sans" panose="020B0606030504020204" pitchFamily="34" charset="0"/>
                <a:ea typeface="Open Sans" panose="020B0606030504020204" pitchFamily="34" charset="0"/>
                <a:cs typeface="Open Sans" panose="020B0606030504020204" pitchFamily="34" charset="0"/>
              </a:rPr>
              <a:t>2025 </a:t>
            </a:r>
            <a:r>
              <a:rPr lang="ca-ES" sz="3200">
                <a:solidFill>
                  <a:srgbClr val="000000"/>
                </a:solidFill>
                <a:latin typeface="Open Sans" panose="020B0606030504020204" pitchFamily="34" charset="0"/>
                <a:ea typeface="Open Sans" panose="020B0606030504020204" pitchFamily="34" charset="0"/>
                <a:cs typeface="Open Sans" panose="020B0606030504020204" pitchFamily="34" charset="0"/>
              </a:rPr>
              <a:t>a Barcelona per explicar els projectes</a:t>
            </a:r>
            <a:endParaRPr lang="en-US" sz="3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ts val="3000"/>
              </a:lnSpc>
              <a:buFont typeface="Arial" panose="020B0604020202020204" pitchFamily="34" charset="0"/>
              <a:buChar char="•"/>
            </a:pPr>
            <a:endParaRPr lang="en-US" sz="32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924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2788-F3C7-7B27-E3F9-EDAE81CDACB5}"/>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21EA052B-4A2C-9331-88A1-79FC9EB76949}"/>
              </a:ext>
            </a:extLst>
          </p:cNvPr>
          <p:cNvSpPr>
            <a:spLocks noGrp="1" noChangeArrowheads="1"/>
          </p:cNvSpPr>
          <p:nvPr>
            <p:ph type="title"/>
          </p:nvPr>
        </p:nvSpPr>
        <p:spPr/>
        <p:txBody>
          <a:bodyPr/>
          <a:lstStyle/>
          <a:p>
            <a:pPr algn="ctr"/>
            <a:r>
              <a:rPr lang="ca" noProof="0">
                <a:latin typeface="Open Sans Light" panose="020B0306030504020204" pitchFamily="34" charset="0"/>
              </a:rPr>
              <a:t>Tres factors claus!</a:t>
            </a:r>
            <a:endParaRPr lang="en-US" b="1" noProof="0">
              <a:latin typeface="Open Sans Light" panose="020B0306030504020204" pitchFamily="34" charset="0"/>
            </a:endParaRPr>
          </a:p>
        </p:txBody>
      </p:sp>
      <p:sp>
        <p:nvSpPr>
          <p:cNvPr id="6" name="TextBox 1">
            <a:extLst>
              <a:ext uri="{FF2B5EF4-FFF2-40B4-BE49-F238E27FC236}">
                <a16:creationId xmlns:a16="http://schemas.microsoft.com/office/drawing/2014/main" id="{C3F5F16F-A96C-44D1-61CC-2DBDFF622925}"/>
              </a:ext>
            </a:extLst>
          </p:cNvPr>
          <p:cNvSpPr txBox="1"/>
          <p:nvPr/>
        </p:nvSpPr>
        <p:spPr>
          <a:xfrm>
            <a:off x="373071" y="1779392"/>
            <a:ext cx="11590329" cy="1492845"/>
          </a:xfrm>
          <a:prstGeom prst="rect">
            <a:avLst/>
          </a:prstGeom>
          <a:noFill/>
        </p:spPr>
        <p:txBody>
          <a:bodyPr wrap="square" lIns="91440" tIns="45720" rIns="91440" bIns="45720" anchor="t">
            <a:spAutoFit/>
          </a:bodyPr>
          <a:lstStyle/>
          <a:p>
            <a:pPr marL="457200" indent="-457200">
              <a:lnSpc>
                <a:spcPct val="150000"/>
              </a:lnSpc>
              <a:buFont typeface="+mj-lt"/>
              <a:buAutoNum type="arabicPeriod"/>
            </a:pPr>
            <a:r>
              <a:rPr lang="ca" sz="3200" b="1" i="0">
                <a:solidFill>
                  <a:srgbClr val="16BDF1"/>
                </a:solidFill>
                <a:effectLst/>
                <a:latin typeface="Open Sans" panose="020B0606030504020204" pitchFamily="34" charset="0"/>
                <a:ea typeface="Open Sans" panose="020B0606030504020204" pitchFamily="34" charset="0"/>
                <a:cs typeface="Open Sans" panose="020B0606030504020204" pitchFamily="34" charset="0"/>
              </a:rPr>
              <a:t>Suport financer</a:t>
            </a:r>
            <a:r>
              <a:rPr lang="ca" sz="32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ca" sz="3200" i="0">
                <a:effectLst/>
                <a:latin typeface="Open Sans" panose="020B0606030504020204" pitchFamily="34" charset="0"/>
                <a:ea typeface="Open Sans" panose="020B0606030504020204" pitchFamily="34" charset="0"/>
                <a:cs typeface="Open Sans" panose="020B0606030504020204" pitchFamily="34" charset="0"/>
              </a:rPr>
              <a:t>per cobrir els costos de proveïdors de serveis</a:t>
            </a:r>
            <a:endParaRPr lang="ca-ES"/>
          </a:p>
        </p:txBody>
      </p:sp>
    </p:spTree>
    <p:extLst>
      <p:ext uri="{BB962C8B-B14F-4D97-AF65-F5344CB8AC3E}">
        <p14:creationId xmlns:p14="http://schemas.microsoft.com/office/powerpoint/2010/main" val="209517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5E02-A89E-A53E-0686-2D47CE2B2E30}"/>
            </a:ext>
          </a:extLst>
        </p:cNvPr>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9F48908D-AC48-CD77-CF58-7F649197AA4B}"/>
              </a:ext>
            </a:extLst>
          </p:cNvPr>
          <p:cNvPicPr>
            <a:picLocks noChangeAspect="1"/>
          </p:cNvPicPr>
          <p:nvPr/>
        </p:nvPicPr>
        <p:blipFill>
          <a:blip r:embed="rId2"/>
          <a:srcRect t="28682" r="-309"/>
          <a:stretch/>
        </p:blipFill>
        <p:spPr>
          <a:xfrm>
            <a:off x="148584" y="1912725"/>
            <a:ext cx="7088044" cy="3174041"/>
          </a:xfrm>
          <a:prstGeom prst="rect">
            <a:avLst/>
          </a:prstGeom>
        </p:spPr>
      </p:pic>
      <p:pic>
        <p:nvPicPr>
          <p:cNvPr id="6" name="Picture 5" descr="A blue flag with yellow stars&#10;&#10;Description automatically generated">
            <a:extLst>
              <a:ext uri="{FF2B5EF4-FFF2-40B4-BE49-F238E27FC236}">
                <a16:creationId xmlns:a16="http://schemas.microsoft.com/office/drawing/2014/main" id="{7F70C560-CA54-CF9C-A2F5-F97C5B88881D}"/>
              </a:ext>
            </a:extLst>
          </p:cNvPr>
          <p:cNvPicPr>
            <a:picLocks noChangeAspect="1"/>
          </p:cNvPicPr>
          <p:nvPr/>
        </p:nvPicPr>
        <p:blipFill>
          <a:blip r:embed="rId3">
            <a:duotone>
              <a:schemeClr val="accent6">
                <a:shade val="45000"/>
                <a:satMod val="135000"/>
              </a:schemeClr>
              <a:prstClr val="white"/>
            </a:duotone>
          </a:blip>
          <a:srcRect t="37840" r="77879"/>
          <a:stretch/>
        </p:blipFill>
        <p:spPr>
          <a:xfrm rot="16200000">
            <a:off x="5356685" y="4776202"/>
            <a:ext cx="699205" cy="523220"/>
          </a:xfrm>
          <a:prstGeom prst="rect">
            <a:avLst/>
          </a:prstGeom>
        </p:spPr>
      </p:pic>
      <p:sp>
        <p:nvSpPr>
          <p:cNvPr id="2" name="TextBox 1">
            <a:extLst>
              <a:ext uri="{FF2B5EF4-FFF2-40B4-BE49-F238E27FC236}">
                <a16:creationId xmlns:a16="http://schemas.microsoft.com/office/drawing/2014/main" id="{1C1807AD-B1F0-483A-8F24-20DD60E8FCEE}"/>
              </a:ext>
            </a:extLst>
          </p:cNvPr>
          <p:cNvSpPr txBox="1"/>
          <p:nvPr/>
        </p:nvSpPr>
        <p:spPr>
          <a:xfrm>
            <a:off x="4597338" y="5633635"/>
            <a:ext cx="2639290" cy="646331"/>
          </a:xfrm>
          <a:prstGeom prst="rect">
            <a:avLst/>
          </a:prstGeom>
          <a:noFill/>
        </p:spPr>
        <p:txBody>
          <a:bodyPr wrap="square" lIns="91440" tIns="45720" rIns="91440" bIns="45720" rtlCol="0" anchor="t">
            <a:spAutoFit/>
          </a:bodyPr>
          <a:lstStyle/>
          <a:p>
            <a:pPr algn="ctr"/>
            <a:r>
              <a:rPr lang="ca" b="1" noProof="0">
                <a:latin typeface="Open Sans" panose="020B0606030504020204" pitchFamily="34" charset="0"/>
                <a:ea typeface="Open Sans" panose="020B0606030504020204" pitchFamily="34" charset="0"/>
                <a:cs typeface="Open Sans" panose="020B0606030504020204" pitchFamily="34" charset="0"/>
              </a:rPr>
              <a:t>Màxim del 10% </a:t>
            </a:r>
            <a:r>
              <a:rPr lang="ca" noProof="0">
                <a:latin typeface="Open Sans" panose="020B0606030504020204" pitchFamily="34" charset="0"/>
                <a:ea typeface="Open Sans" panose="020B0606030504020204" pitchFamily="34" charset="0"/>
                <a:cs typeface="Open Sans" panose="020B0606030504020204" pitchFamily="34" charset="0"/>
              </a:rPr>
              <a:t>del pressupost de la subvenció</a:t>
            </a:r>
          </a:p>
        </p:txBody>
      </p:sp>
      <p:pic>
        <p:nvPicPr>
          <p:cNvPr id="11" name="Picture 10" descr="A blue flag with yellow stars&#10;&#10;Description automatically generated">
            <a:extLst>
              <a:ext uri="{FF2B5EF4-FFF2-40B4-BE49-F238E27FC236}">
                <a16:creationId xmlns:a16="http://schemas.microsoft.com/office/drawing/2014/main" id="{8A8A8443-6F76-5F4A-1A16-8C913298AB77}"/>
              </a:ext>
            </a:extLst>
          </p:cNvPr>
          <p:cNvPicPr>
            <a:picLocks noChangeAspect="1"/>
          </p:cNvPicPr>
          <p:nvPr/>
        </p:nvPicPr>
        <p:blipFill>
          <a:blip r:embed="rId3">
            <a:duotone>
              <a:schemeClr val="accent6">
                <a:shade val="45000"/>
                <a:satMod val="135000"/>
              </a:schemeClr>
              <a:prstClr val="white"/>
            </a:duotone>
          </a:blip>
          <a:srcRect t="37840" r="77879"/>
          <a:stretch/>
        </p:blipFill>
        <p:spPr>
          <a:xfrm rot="16200000">
            <a:off x="1947804" y="4962223"/>
            <a:ext cx="651214" cy="523220"/>
          </a:xfrm>
          <a:prstGeom prst="rect">
            <a:avLst/>
          </a:prstGeom>
        </p:spPr>
      </p:pic>
      <p:sp>
        <p:nvSpPr>
          <p:cNvPr id="12" name="TextBox 11">
            <a:extLst>
              <a:ext uri="{FF2B5EF4-FFF2-40B4-BE49-F238E27FC236}">
                <a16:creationId xmlns:a16="http://schemas.microsoft.com/office/drawing/2014/main" id="{6548E48D-3E64-9147-0F79-BCE112CB3D79}"/>
              </a:ext>
            </a:extLst>
          </p:cNvPr>
          <p:cNvSpPr txBox="1"/>
          <p:nvPr/>
        </p:nvSpPr>
        <p:spPr>
          <a:xfrm>
            <a:off x="1124171" y="5633636"/>
            <a:ext cx="2639291" cy="646331"/>
          </a:xfrm>
          <a:prstGeom prst="rect">
            <a:avLst/>
          </a:prstGeom>
          <a:noFill/>
        </p:spPr>
        <p:txBody>
          <a:bodyPr wrap="square" lIns="91440" tIns="45720" rIns="91440" bIns="45720" rtlCol="0" anchor="t">
            <a:spAutoFit/>
          </a:bodyPr>
          <a:lstStyle/>
          <a:p>
            <a:pPr algn="ctr"/>
            <a:r>
              <a:rPr lang="ca" b="1" noProof="0">
                <a:latin typeface="Open Sans" panose="020B0606030504020204" pitchFamily="34" charset="0"/>
                <a:ea typeface="Open Sans" panose="020B0606030504020204" pitchFamily="34" charset="0"/>
                <a:cs typeface="Open Sans" panose="020B0606030504020204" pitchFamily="34" charset="0"/>
              </a:rPr>
              <a:t>Màxim del 15% </a:t>
            </a:r>
            <a:r>
              <a:rPr lang="ca" noProof="0">
                <a:latin typeface="Open Sans" panose="020B0606030504020204" pitchFamily="34" charset="0"/>
                <a:ea typeface="Open Sans" panose="020B0606030504020204" pitchFamily="34" charset="0"/>
                <a:cs typeface="Open Sans" panose="020B0606030504020204" pitchFamily="34" charset="0"/>
              </a:rPr>
              <a:t>del pressupost de la subvenció</a:t>
            </a:r>
          </a:p>
        </p:txBody>
      </p:sp>
      <p:sp>
        <p:nvSpPr>
          <p:cNvPr id="3" name="object 8">
            <a:extLst>
              <a:ext uri="{FF2B5EF4-FFF2-40B4-BE49-F238E27FC236}">
                <a16:creationId xmlns:a16="http://schemas.microsoft.com/office/drawing/2014/main" id="{624C046A-7C30-8410-EAB7-16D888D34CFF}"/>
              </a:ext>
            </a:extLst>
          </p:cNvPr>
          <p:cNvSpPr txBox="1">
            <a:spLocks/>
          </p:cNvSpPr>
          <p:nvPr/>
        </p:nvSpPr>
        <p:spPr>
          <a:xfrm>
            <a:off x="791899" y="259144"/>
            <a:ext cx="10351997" cy="629018"/>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4000"/>
              <a:t>1. Suport financer</a:t>
            </a:r>
            <a:endParaRPr lang="es-ES" sz="4000"/>
          </a:p>
        </p:txBody>
      </p:sp>
      <p:sp>
        <p:nvSpPr>
          <p:cNvPr id="15" name="object 8">
            <a:extLst>
              <a:ext uri="{FF2B5EF4-FFF2-40B4-BE49-F238E27FC236}">
                <a16:creationId xmlns:a16="http://schemas.microsoft.com/office/drawing/2014/main" id="{624C046A-7C30-8410-EAB7-16D888D34CFF}"/>
              </a:ext>
            </a:extLst>
          </p:cNvPr>
          <p:cNvSpPr txBox="1">
            <a:spLocks/>
          </p:cNvSpPr>
          <p:nvPr/>
        </p:nvSpPr>
        <p:spPr>
          <a:xfrm>
            <a:off x="268678" y="1194938"/>
            <a:ext cx="10351997" cy="444352"/>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2800"/>
              <a:t>Quines categories pressupostàries es poden incloure?</a:t>
            </a:r>
            <a:endParaRPr lang="es-ES" sz="2800"/>
          </a:p>
        </p:txBody>
      </p:sp>
    </p:spTree>
    <p:extLst>
      <p:ext uri="{BB962C8B-B14F-4D97-AF65-F5344CB8AC3E}">
        <p14:creationId xmlns:p14="http://schemas.microsoft.com/office/powerpoint/2010/main" val="172996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AE3C8-B8E8-4BFA-AEBB-F239177DA5D7}"/>
            </a:ext>
          </a:extLst>
        </p:cNvPr>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1F5C9314-6803-27C2-0260-7A6714C07B0D}"/>
              </a:ext>
            </a:extLst>
          </p:cNvPr>
          <p:cNvPicPr>
            <a:picLocks noChangeAspect="1"/>
          </p:cNvPicPr>
          <p:nvPr/>
        </p:nvPicPr>
        <p:blipFill>
          <a:blip r:embed="rId2"/>
          <a:srcRect t="28682" r="-309"/>
          <a:stretch/>
        </p:blipFill>
        <p:spPr>
          <a:xfrm>
            <a:off x="269101" y="2838345"/>
            <a:ext cx="3538435" cy="1579819"/>
          </a:xfrm>
          <a:prstGeom prst="rect">
            <a:avLst/>
          </a:prstGeom>
        </p:spPr>
      </p:pic>
      <p:sp>
        <p:nvSpPr>
          <p:cNvPr id="7" name="TextBox 6">
            <a:extLst>
              <a:ext uri="{FF2B5EF4-FFF2-40B4-BE49-F238E27FC236}">
                <a16:creationId xmlns:a16="http://schemas.microsoft.com/office/drawing/2014/main" id="{4F76F399-9894-16C2-8D87-E3BC0178104D}"/>
              </a:ext>
            </a:extLst>
          </p:cNvPr>
          <p:cNvSpPr txBox="1"/>
          <p:nvPr/>
        </p:nvSpPr>
        <p:spPr>
          <a:xfrm>
            <a:off x="3678140" y="1519119"/>
            <a:ext cx="8255572" cy="4854342"/>
          </a:xfrm>
          <a:prstGeom prst="rect">
            <a:avLst/>
          </a:prstGeom>
          <a:noFill/>
        </p:spPr>
        <p:txBody>
          <a:bodyPr wrap="square" lIns="91440" tIns="45720" rIns="91440" bIns="45720" anchor="t">
            <a:spAutoFit/>
          </a:bodyPr>
          <a:lstStyle/>
          <a:p>
            <a:pPr algn="just">
              <a:lnSpc>
                <a:spcPct val="150000"/>
              </a:lnSpc>
            </a:pPr>
            <a:r>
              <a:rPr lang="ca" sz="1600" b="1">
                <a:latin typeface="Open Sans" panose="020B0606030504020204" pitchFamily="34" charset="0"/>
                <a:ea typeface="Open Sans" panose="020B0606030504020204" pitchFamily="34" charset="0"/>
                <a:cs typeface="Open Sans" panose="020B0606030504020204" pitchFamily="34" charset="0"/>
              </a:rPr>
              <a:t>DEPÈN DEL PROJECTE:</a:t>
            </a:r>
            <a:endParaRPr lang="en-US" sz="1600" b="1" noProof="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Wingdings" panose="05000000000000000000" pitchFamily="2" charset="2"/>
              <a:buChar char="ü"/>
            </a:pPr>
            <a:r>
              <a:rPr lang="ca" sz="1600" noProof="0">
                <a:latin typeface="Open Sans" panose="020B0606030504020204" pitchFamily="34" charset="0"/>
                <a:ea typeface="Open Sans" panose="020B0606030504020204" pitchFamily="34" charset="0"/>
                <a:cs typeface="Open Sans" panose="020B0606030504020204" pitchFamily="34" charset="0"/>
              </a:rPr>
              <a:t>Serveis per </a:t>
            </a:r>
            <a:r>
              <a:rPr lang="ca" sz="1600" b="1" i="1" noProof="0">
                <a:solidFill>
                  <a:srgbClr val="79DDE9"/>
                </a:solidFill>
                <a:latin typeface="Open Sans" panose="020B0606030504020204" pitchFamily="34" charset="0"/>
                <a:ea typeface="Open Sans" panose="020B0606030504020204" pitchFamily="34" charset="0"/>
                <a:cs typeface="Open Sans" panose="020B0606030504020204" pitchFamily="34" charset="0"/>
              </a:rPr>
              <a:t>implementar una idea de negoci </a:t>
            </a:r>
            <a:r>
              <a:rPr lang="ca" sz="1600" noProof="0">
                <a:latin typeface="Open Sans" panose="020B0606030504020204" pitchFamily="34" charset="0"/>
                <a:ea typeface="Open Sans" panose="020B0606030504020204" pitchFamily="34" charset="0"/>
                <a:cs typeface="Open Sans" panose="020B0606030504020204" pitchFamily="34" charset="0"/>
              </a:rPr>
              <a:t>a través del desenvolupament de productes, estudis de mercat, plans de negoci, desenvolupament de propietat intel·lectual...</a:t>
            </a:r>
          </a:p>
          <a:p>
            <a:pPr marL="285750" indent="-285750" algn="just">
              <a:lnSpc>
                <a:spcPct val="150000"/>
              </a:lnSpc>
              <a:buFont typeface="Wingdings" panose="05000000000000000000" pitchFamily="2" charset="2"/>
              <a:buChar char="ü"/>
            </a:pPr>
            <a:r>
              <a:rPr lang="ca" sz="1600" b="1" i="1">
                <a:solidFill>
                  <a:srgbClr val="79DDE9"/>
                </a:solidFill>
                <a:latin typeface="Open Sans" panose="020B0606030504020204" pitchFamily="34" charset="0"/>
                <a:ea typeface="Open Sans" panose="020B0606030504020204" pitchFamily="34" charset="0"/>
                <a:cs typeface="Open Sans" panose="020B0606030504020204" pitchFamily="34" charset="0"/>
              </a:rPr>
              <a:t>Compra de programari i/o llicència </a:t>
            </a:r>
            <a:r>
              <a:rPr lang="ca" sz="1600" noProof="0">
                <a:latin typeface="Open Sans" panose="020B0606030504020204" pitchFamily="34" charset="0"/>
                <a:ea typeface="Open Sans" panose="020B0606030504020204" pitchFamily="34" charset="0"/>
                <a:cs typeface="Open Sans" panose="020B0606030504020204" pitchFamily="34" charset="0"/>
              </a:rPr>
              <a:t>per a la creació i prova de noves tecnologies o serveis d'esdeveniments, aplicacions de seguiment de la sostenibilitat...</a:t>
            </a:r>
          </a:p>
          <a:p>
            <a:pPr marL="285750" indent="-285750" algn="just">
              <a:lnSpc>
                <a:spcPct val="150000"/>
              </a:lnSpc>
              <a:buFont typeface="Wingdings" panose="05000000000000000000" pitchFamily="2" charset="2"/>
              <a:buChar char="ü"/>
            </a:pPr>
            <a:r>
              <a:rPr lang="ca" sz="1600" b="1" i="1">
                <a:solidFill>
                  <a:srgbClr val="79DDE9"/>
                </a:solidFill>
                <a:latin typeface="Open Sans" panose="020B0606030504020204" pitchFamily="34" charset="0"/>
                <a:ea typeface="Open Sans" panose="020B0606030504020204" pitchFamily="34" charset="0"/>
                <a:cs typeface="Open Sans" panose="020B0606030504020204" pitchFamily="34" charset="0"/>
              </a:rPr>
              <a:t>Registre </a:t>
            </a:r>
            <a:r>
              <a:rPr lang="ca" sz="1600" noProof="0">
                <a:latin typeface="Open Sans" panose="020B0606030504020204" pitchFamily="34" charset="0"/>
                <a:ea typeface="Open Sans" panose="020B0606030504020204" pitchFamily="34" charset="0"/>
                <a:cs typeface="Open Sans" panose="020B0606030504020204" pitchFamily="34" charset="0"/>
              </a:rPr>
              <a:t>i obtenció de </a:t>
            </a:r>
            <a:r>
              <a:rPr lang="ca" sz="1600" b="1" i="1">
                <a:solidFill>
                  <a:srgbClr val="79DDE9"/>
                </a:solidFill>
                <a:latin typeface="Open Sans" panose="020B0606030504020204" pitchFamily="34" charset="0"/>
                <a:ea typeface="Open Sans" panose="020B0606030504020204" pitchFamily="34" charset="0"/>
                <a:cs typeface="Open Sans" panose="020B0606030504020204" pitchFamily="34" charset="0"/>
              </a:rPr>
              <a:t>certificacions </a:t>
            </a:r>
            <a:r>
              <a:rPr lang="ca" sz="1600" noProof="0">
                <a:latin typeface="Open Sans" panose="020B0606030504020204" pitchFamily="34" charset="0"/>
                <a:ea typeface="Open Sans" panose="020B0606030504020204" pitchFamily="34" charset="0"/>
                <a:cs typeface="Open Sans" panose="020B0606030504020204" pitchFamily="34" charset="0"/>
              </a:rPr>
              <a:t>en sistemes com EMAS, l'etiqueta ecològica de la UE i altres programes de certificació reconeguts .</a:t>
            </a:r>
          </a:p>
          <a:p>
            <a:pPr marL="285750" indent="-285750" algn="just">
              <a:lnSpc>
                <a:spcPct val="150000"/>
              </a:lnSpc>
              <a:buFont typeface="Wingdings" panose="05000000000000000000" pitchFamily="2" charset="2"/>
              <a:buChar char="ü"/>
            </a:pPr>
            <a:r>
              <a:rPr lang="ca" sz="1600" b="1" i="1">
                <a:solidFill>
                  <a:srgbClr val="79DDE9"/>
                </a:solidFill>
                <a:latin typeface="Open Sans" panose="020B0606030504020204" pitchFamily="34" charset="0"/>
                <a:ea typeface="Open Sans" panose="020B0606030504020204" pitchFamily="34" charset="0"/>
                <a:cs typeface="Open Sans" panose="020B0606030504020204" pitchFamily="34" charset="0"/>
              </a:rPr>
              <a:t>Formació del personal</a:t>
            </a:r>
            <a:r>
              <a:rPr lang="ca" sz="1600" i="1" noProof="0">
                <a:latin typeface="Open Sans" panose="020B0606030504020204" pitchFamily="34" charset="0"/>
                <a:ea typeface="Open Sans" panose="020B0606030504020204" pitchFamily="34" charset="0"/>
                <a:cs typeface="Open Sans" panose="020B0606030504020204" pitchFamily="34" charset="0"/>
              </a:rPr>
              <a:t> </a:t>
            </a:r>
            <a:r>
              <a:rPr lang="ca" sz="1600" noProof="0">
                <a:latin typeface="Open Sans" panose="020B0606030504020204" pitchFamily="34" charset="0"/>
                <a:ea typeface="Open Sans" panose="020B0606030504020204" pitchFamily="34" charset="0"/>
                <a:cs typeface="Open Sans" panose="020B0606030504020204" pitchFamily="34" charset="0"/>
              </a:rPr>
              <a:t>mitjançant tallers de desenvolupament professional i cursos de certificació</a:t>
            </a:r>
          </a:p>
          <a:p>
            <a:pPr marL="285750" indent="-285750" algn="just">
              <a:lnSpc>
                <a:spcPct val="150000"/>
              </a:lnSpc>
              <a:buFont typeface="Wingdings" panose="05000000000000000000" pitchFamily="2" charset="2"/>
              <a:buChar char="ü"/>
            </a:pPr>
            <a:r>
              <a:rPr lang="ca" sz="1600" noProof="0">
                <a:latin typeface="Open Sans"/>
                <a:ea typeface="Open Sans"/>
                <a:cs typeface="Open Sans"/>
              </a:rPr>
              <a:t>Especialistes en </a:t>
            </a:r>
            <a:r>
              <a:rPr lang="ca" sz="1600" b="1" i="1">
                <a:solidFill>
                  <a:srgbClr val="79DDE9"/>
                </a:solidFill>
                <a:latin typeface="Open Sans"/>
                <a:ea typeface="Open Sans"/>
                <a:cs typeface="Open Sans"/>
              </a:rPr>
              <a:t>activitats de promoció i comunicació</a:t>
            </a:r>
            <a:r>
              <a:rPr lang="ca" sz="1600" noProof="0">
                <a:latin typeface="Open Sans"/>
                <a:ea typeface="Open Sans"/>
                <a:cs typeface="Open Sans"/>
              </a:rPr>
              <a:t>, incloent màrqueting i relacions públiques</a:t>
            </a:r>
          </a:p>
          <a:p>
            <a:pPr marL="285750" indent="-285750" algn="just">
              <a:lnSpc>
                <a:spcPct val="150000"/>
              </a:lnSpc>
              <a:buFont typeface="Wingdings" panose="05000000000000000000" pitchFamily="2" charset="2"/>
              <a:buChar char="ü"/>
            </a:pPr>
            <a:r>
              <a:rPr lang="ca" sz="1600" noProof="0">
                <a:latin typeface="Open Sans" panose="020B0606030504020204" pitchFamily="34" charset="0"/>
                <a:ea typeface="Open Sans" panose="020B0606030504020204" pitchFamily="34" charset="0"/>
                <a:cs typeface="Open Sans" panose="020B0606030504020204" pitchFamily="34" charset="0"/>
              </a:rPr>
              <a:t>Altres (a especificar)</a:t>
            </a:r>
          </a:p>
        </p:txBody>
      </p:sp>
      <p:sp>
        <p:nvSpPr>
          <p:cNvPr id="9" name="object 8">
            <a:extLst>
              <a:ext uri="{FF2B5EF4-FFF2-40B4-BE49-F238E27FC236}">
                <a16:creationId xmlns:a16="http://schemas.microsoft.com/office/drawing/2014/main" id="{624C046A-7C30-8410-EAB7-16D888D34CFF}"/>
              </a:ext>
            </a:extLst>
          </p:cNvPr>
          <p:cNvSpPr txBox="1">
            <a:spLocks/>
          </p:cNvSpPr>
          <p:nvPr/>
        </p:nvSpPr>
        <p:spPr>
          <a:xfrm>
            <a:off x="791899" y="259144"/>
            <a:ext cx="10351997" cy="629018"/>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4000"/>
              <a:t>1. Suport financer</a:t>
            </a:r>
            <a:endParaRPr lang="es-ES" sz="4000"/>
          </a:p>
        </p:txBody>
      </p:sp>
      <p:sp>
        <p:nvSpPr>
          <p:cNvPr id="10" name="object 8">
            <a:extLst>
              <a:ext uri="{FF2B5EF4-FFF2-40B4-BE49-F238E27FC236}">
                <a16:creationId xmlns:a16="http://schemas.microsoft.com/office/drawing/2014/main" id="{624C046A-7C30-8410-EAB7-16D888D34CFF}"/>
              </a:ext>
            </a:extLst>
          </p:cNvPr>
          <p:cNvSpPr txBox="1">
            <a:spLocks/>
          </p:cNvSpPr>
          <p:nvPr/>
        </p:nvSpPr>
        <p:spPr>
          <a:xfrm>
            <a:off x="584980" y="893014"/>
            <a:ext cx="10351997" cy="444352"/>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2800"/>
              <a:t>Quines categories pressupostàries es poden incloure?</a:t>
            </a:r>
            <a:endParaRPr lang="es-ES" sz="2800"/>
          </a:p>
        </p:txBody>
      </p:sp>
    </p:spTree>
    <p:extLst>
      <p:ext uri="{BB962C8B-B14F-4D97-AF65-F5344CB8AC3E}">
        <p14:creationId xmlns:p14="http://schemas.microsoft.com/office/powerpoint/2010/main" val="411385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2788-F3C7-7B27-E3F9-EDAE81CDACB5}"/>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21EA052B-4A2C-9331-88A1-79FC9EB76949}"/>
              </a:ext>
            </a:extLst>
          </p:cNvPr>
          <p:cNvSpPr>
            <a:spLocks noGrp="1" noChangeArrowheads="1"/>
          </p:cNvSpPr>
          <p:nvPr>
            <p:ph type="title"/>
          </p:nvPr>
        </p:nvSpPr>
        <p:spPr>
          <a:xfrm>
            <a:off x="823912" y="167084"/>
            <a:ext cx="10515600" cy="1255617"/>
          </a:xfrm>
        </p:spPr>
        <p:txBody>
          <a:bodyPr/>
          <a:lstStyle/>
          <a:p>
            <a:pPr algn="ctr"/>
            <a:r>
              <a:rPr lang="ca" noProof="0">
                <a:ea typeface="Open Sans Light"/>
                <a:cs typeface="Open Sans Light"/>
              </a:rPr>
              <a:t>2. </a:t>
            </a:r>
            <a:r>
              <a:rPr lang="ca">
                <a:ea typeface="Open Sans Light"/>
                <a:cs typeface="Open Sans Light"/>
              </a:rPr>
              <a:t>Mentoria</a:t>
            </a:r>
            <a:endParaRPr lang="en-US" b="1" noProof="0">
              <a:latin typeface="Open Sans Light" panose="020B0306030504020204" pitchFamily="34" charset="0"/>
            </a:endParaRPr>
          </a:p>
        </p:txBody>
      </p:sp>
      <p:sp>
        <p:nvSpPr>
          <p:cNvPr id="2" name="TextBox 1">
            <a:extLst>
              <a:ext uri="{FF2B5EF4-FFF2-40B4-BE49-F238E27FC236}">
                <a16:creationId xmlns:a16="http://schemas.microsoft.com/office/drawing/2014/main" id="{C3F5F16F-A96C-44D1-61CC-2DBDFF622925}"/>
              </a:ext>
            </a:extLst>
          </p:cNvPr>
          <p:cNvSpPr txBox="1"/>
          <p:nvPr/>
        </p:nvSpPr>
        <p:spPr>
          <a:xfrm>
            <a:off x="476214" y="1155190"/>
            <a:ext cx="11590329" cy="2348848"/>
          </a:xfrm>
          <a:prstGeom prst="rect">
            <a:avLst/>
          </a:prstGeom>
          <a:noFill/>
        </p:spPr>
        <p:txBody>
          <a:bodyPr wrap="square" lIns="91440" tIns="45720" rIns="91440" bIns="45720" anchor="t">
            <a:spAutoFit/>
          </a:bodyPr>
          <a:lstStyle/>
          <a:p>
            <a:pPr marL="457200" indent="-457200">
              <a:lnSpc>
                <a:spcPts val="3000"/>
              </a:lnSpc>
              <a:buFont typeface="+mj-lt"/>
              <a:buAutoNum type="arabicPeriod"/>
            </a:pPr>
            <a:endParaRPr lang="ca-ES" sz="3200" b="1">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ca-ES" sz="3200" b="1">
                <a:solidFill>
                  <a:srgbClr val="16BDF1"/>
                </a:solidFill>
                <a:latin typeface="Open Sans"/>
                <a:ea typeface="Open Sans"/>
                <a:cs typeface="Open Sans"/>
              </a:rPr>
              <a:t>2. Mentoria: </a:t>
            </a:r>
            <a:r>
              <a:rPr lang="ca-ES" sz="3200" b="1">
                <a:latin typeface="Open Sans"/>
                <a:ea typeface="Open Sans"/>
                <a:cs typeface="Open Sans"/>
              </a:rPr>
              <a:t>Mínim 20 hores de mentoria </a:t>
            </a:r>
            <a:r>
              <a:rPr lang="ca-ES" sz="3200">
                <a:latin typeface="Open Sans"/>
                <a:ea typeface="Open Sans"/>
                <a:cs typeface="Open Sans"/>
              </a:rPr>
              <a:t>amb una persona mentora del “Pool of Mentors”</a:t>
            </a:r>
            <a:endParaRPr lang="ca-ES" sz="3200" b="1">
              <a:solidFill>
                <a:srgbClr val="000000"/>
              </a:solidFill>
              <a:latin typeface="Open Sans"/>
              <a:ea typeface="Open Sans"/>
              <a:cs typeface="Open Sans"/>
            </a:endParaRPr>
          </a:p>
          <a:p>
            <a:pPr>
              <a:lnSpc>
                <a:spcPts val="3000"/>
              </a:lnSpc>
            </a:pPr>
            <a:endParaRPr lang="ca-ES" sz="3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096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2788-F3C7-7B27-E3F9-EDAE81CDACB5}"/>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21EA052B-4A2C-9331-88A1-79FC9EB76949}"/>
              </a:ext>
            </a:extLst>
          </p:cNvPr>
          <p:cNvSpPr>
            <a:spLocks noGrp="1" noChangeArrowheads="1"/>
          </p:cNvSpPr>
          <p:nvPr>
            <p:ph type="title"/>
          </p:nvPr>
        </p:nvSpPr>
        <p:spPr>
          <a:xfrm>
            <a:off x="823912" y="167084"/>
            <a:ext cx="10515600" cy="1255617"/>
          </a:xfrm>
        </p:spPr>
        <p:txBody>
          <a:bodyPr/>
          <a:lstStyle/>
          <a:p>
            <a:r>
              <a:rPr lang="ca">
                <a:ea typeface="Open Sans Light"/>
                <a:cs typeface="Open Sans Light"/>
              </a:rPr>
              <a:t>2. Mentoria</a:t>
            </a:r>
            <a:endParaRPr lang="en-US" b="1" noProof="0">
              <a:latin typeface="Open Sans Light" panose="020B0306030504020204" pitchFamily="34" charset="0"/>
            </a:endParaRPr>
          </a:p>
        </p:txBody>
      </p:sp>
      <p:sp>
        <p:nvSpPr>
          <p:cNvPr id="2" name="TextBox 1">
            <a:extLst>
              <a:ext uri="{FF2B5EF4-FFF2-40B4-BE49-F238E27FC236}">
                <a16:creationId xmlns:a16="http://schemas.microsoft.com/office/drawing/2014/main" id="{C3F5F16F-A96C-44D1-61CC-2DBDFF622925}"/>
              </a:ext>
            </a:extLst>
          </p:cNvPr>
          <p:cNvSpPr txBox="1"/>
          <p:nvPr/>
        </p:nvSpPr>
        <p:spPr>
          <a:xfrm>
            <a:off x="476214" y="1155190"/>
            <a:ext cx="11590329" cy="1631216"/>
          </a:xfrm>
          <a:prstGeom prst="rect">
            <a:avLst/>
          </a:prstGeom>
          <a:noFill/>
        </p:spPr>
        <p:txBody>
          <a:bodyPr wrap="square" lIns="91440" tIns="45720" rIns="91440" bIns="45720" anchor="t">
            <a:spAutoFit/>
          </a:bodyPr>
          <a:lstStyle/>
          <a:p>
            <a:pPr marL="457200" indent="-457200">
              <a:lnSpc>
                <a:spcPts val="3000"/>
              </a:lnSpc>
              <a:buFont typeface="+mj-lt"/>
              <a:buAutoNum type="arabicPeriod"/>
            </a:pPr>
            <a:endParaRPr lang="ca-ES" sz="3200" b="1">
              <a:latin typeface="Open Sans" panose="020B0606030504020204" pitchFamily="34" charset="0"/>
              <a:ea typeface="Open Sans" panose="020B0606030504020204" pitchFamily="34" charset="0"/>
              <a:cs typeface="Open Sans" panose="020B0606030504020204" pitchFamily="34" charset="0"/>
            </a:endParaRPr>
          </a:p>
          <a:p>
            <a:pPr>
              <a:lnSpc>
                <a:spcPts val="3000"/>
              </a:lnSpc>
            </a:pPr>
            <a:r>
              <a:rPr lang="ca-ES" sz="3200" b="1">
                <a:solidFill>
                  <a:srgbClr val="16BDF1"/>
                </a:solidFill>
                <a:latin typeface="Open Sans"/>
                <a:ea typeface="Open Sans"/>
                <a:cs typeface="Open Sans"/>
              </a:rPr>
              <a:t>2. Mentoria: </a:t>
            </a:r>
            <a:r>
              <a:rPr lang="ca-ES" sz="3200" b="1">
                <a:latin typeface="Open Sans"/>
                <a:ea typeface="Open Sans"/>
                <a:cs typeface="Open Sans"/>
              </a:rPr>
              <a:t>Mínim 20 hores de mentoria </a:t>
            </a:r>
            <a:r>
              <a:rPr lang="ca-ES" sz="3200">
                <a:latin typeface="Open Sans"/>
                <a:ea typeface="Open Sans"/>
                <a:cs typeface="Open Sans"/>
              </a:rPr>
              <a:t>amb una persona mentora del “Pool of Mentors”</a:t>
            </a:r>
            <a:endParaRPr lang="ca-ES" sz="3200" b="1">
              <a:solidFill>
                <a:srgbClr val="000000"/>
              </a:solidFill>
              <a:latin typeface="Open Sans"/>
              <a:ea typeface="Open Sans"/>
              <a:cs typeface="Open Sans"/>
            </a:endParaRPr>
          </a:p>
          <a:p>
            <a:pPr>
              <a:lnSpc>
                <a:spcPts val="3000"/>
              </a:lnSpc>
            </a:pPr>
            <a:endParaRPr lang="ca-ES" sz="32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icons with text&#10;&#10;Description automatically generated">
            <a:extLst>
              <a:ext uri="{FF2B5EF4-FFF2-40B4-BE49-F238E27FC236}">
                <a16:creationId xmlns:a16="http://schemas.microsoft.com/office/drawing/2014/main" id="{506E377D-B8C1-2BA0-39D8-9AA8F81CC646}"/>
              </a:ext>
            </a:extLst>
          </p:cNvPr>
          <p:cNvPicPr>
            <a:picLocks noChangeAspect="1"/>
          </p:cNvPicPr>
          <p:nvPr/>
        </p:nvPicPr>
        <p:blipFill rotWithShape="1">
          <a:blip r:embed="rId2">
            <a:extLst>
              <a:ext uri="{28A0092B-C50C-407E-A947-70E740481C1C}">
                <a14:useLocalDpi xmlns:a14="http://schemas.microsoft.com/office/drawing/2010/main" val="0"/>
              </a:ext>
            </a:extLst>
          </a:blip>
          <a:srcRect b="49776"/>
          <a:stretch/>
        </p:blipFill>
        <p:spPr>
          <a:xfrm>
            <a:off x="6801199" y="2430315"/>
            <a:ext cx="4837174" cy="1791715"/>
          </a:xfrm>
          <a:prstGeom prst="rect">
            <a:avLst/>
          </a:prstGeom>
        </p:spPr>
      </p:pic>
      <p:sp>
        <p:nvSpPr>
          <p:cNvPr id="5" name="TextBox 12">
            <a:extLst>
              <a:ext uri="{FF2B5EF4-FFF2-40B4-BE49-F238E27FC236}">
                <a16:creationId xmlns:a16="http://schemas.microsoft.com/office/drawing/2014/main" id="{8592124A-5F20-11C2-A289-51D8FC22311D}"/>
              </a:ext>
            </a:extLst>
          </p:cNvPr>
          <p:cNvSpPr txBox="1"/>
          <p:nvPr/>
        </p:nvSpPr>
        <p:spPr>
          <a:xfrm>
            <a:off x="476214" y="3326172"/>
            <a:ext cx="4433244" cy="1200329"/>
          </a:xfrm>
          <a:prstGeom prst="rect">
            <a:avLst/>
          </a:prstGeom>
          <a:noFill/>
        </p:spPr>
        <p:txBody>
          <a:bodyPr wrap="square" rtlCol="0">
            <a:spAutoFit/>
          </a:bodyPr>
          <a:lstStyle/>
          <a:p>
            <a:pPr algn="ctr"/>
            <a:r>
              <a:rPr lang="ca" sz="2400" noProof="0">
                <a:latin typeface="Open Sans" panose="020B0606030504020204" pitchFamily="34" charset="0"/>
                <a:ea typeface="Open Sans" panose="020B0606030504020204" pitchFamily="34" charset="0"/>
                <a:cs typeface="Open Sans" panose="020B0606030504020204" pitchFamily="34" charset="0"/>
              </a:rPr>
              <a:t>A cada projecte ha de triar un mentor/a i haurà de contractar </a:t>
            </a:r>
            <a:r>
              <a:rPr lang="ca" sz="2400" u="sng" noProof="0">
                <a:latin typeface="Open Sans" panose="020B0606030504020204" pitchFamily="34" charset="0"/>
                <a:ea typeface="Open Sans" panose="020B0606030504020204" pitchFamily="34" charset="0"/>
                <a:cs typeface="Open Sans" panose="020B0606030504020204" pitchFamily="34" charset="0"/>
              </a:rPr>
              <a:t>almenys 20 hores de la seva mentoria</a:t>
            </a:r>
          </a:p>
        </p:txBody>
      </p:sp>
      <p:pic>
        <p:nvPicPr>
          <p:cNvPr id="6" name="Graphic 14" descr="User with solid fill">
            <a:extLst>
              <a:ext uri="{FF2B5EF4-FFF2-40B4-BE49-F238E27FC236}">
                <a16:creationId xmlns:a16="http://schemas.microsoft.com/office/drawing/2014/main" id="{84589E9A-62BA-0032-B341-8D7EF169B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5161" y="2517401"/>
            <a:ext cx="914400" cy="914400"/>
          </a:xfrm>
          <a:prstGeom prst="rect">
            <a:avLst/>
          </a:prstGeom>
        </p:spPr>
      </p:pic>
      <p:sp>
        <p:nvSpPr>
          <p:cNvPr id="7" name="TextBox 12">
            <a:extLst>
              <a:ext uri="{FF2B5EF4-FFF2-40B4-BE49-F238E27FC236}">
                <a16:creationId xmlns:a16="http://schemas.microsoft.com/office/drawing/2014/main" id="{8592124A-5F20-11C2-A289-51D8FC22311D}"/>
              </a:ext>
            </a:extLst>
          </p:cNvPr>
          <p:cNvSpPr txBox="1"/>
          <p:nvPr/>
        </p:nvSpPr>
        <p:spPr>
          <a:xfrm>
            <a:off x="1237765" y="5202857"/>
            <a:ext cx="10540130" cy="70788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ca" sz="2000" noProof="0">
                <a:latin typeface="Open Sans"/>
                <a:ea typeface="Open Sans"/>
                <a:cs typeface="Open Sans"/>
              </a:rPr>
              <a:t>Cal triar la persona mentora al fer el pressupost per tal de saber el cost / hora</a:t>
            </a:r>
          </a:p>
          <a:p>
            <a:pPr marL="342900" indent="-342900">
              <a:buFont typeface="Wingdings" panose="05000000000000000000" pitchFamily="2" charset="2"/>
              <a:buChar char="ü"/>
            </a:pPr>
            <a:r>
              <a:rPr lang="ca" sz="2000">
                <a:latin typeface="Open Sans"/>
                <a:ea typeface="Open Sans"/>
                <a:cs typeface="Open Sans"/>
              </a:rPr>
              <a:t>Si teniu en ment una persona mentora: cal que es registri a la pool of mentors</a:t>
            </a:r>
            <a:endParaRPr lang="ca" sz="2000" noProof="0">
              <a:latin typeface="Open Sans"/>
              <a:ea typeface="Open Sans"/>
              <a:cs typeface="Open Sans"/>
            </a:endParaRPr>
          </a:p>
        </p:txBody>
      </p:sp>
    </p:spTree>
    <p:extLst>
      <p:ext uri="{BB962C8B-B14F-4D97-AF65-F5344CB8AC3E}">
        <p14:creationId xmlns:p14="http://schemas.microsoft.com/office/powerpoint/2010/main" val="92352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10B7-2D46-F675-04DC-D67874F1C5F7}"/>
            </a:ext>
          </a:extLst>
        </p:cNvPr>
        <p:cNvGrpSpPr/>
        <p:nvPr/>
      </p:nvGrpSpPr>
      <p:grpSpPr>
        <a:xfrm>
          <a:off x="0" y="0"/>
          <a:ext cx="0" cy="0"/>
          <a:chOff x="0" y="0"/>
          <a:chExt cx="0" cy="0"/>
        </a:xfrm>
      </p:grpSpPr>
      <p:pic>
        <p:nvPicPr>
          <p:cNvPr id="5" name="Imatge 4" descr="Imatge que conté captura de pantalla, cercle, disseny, art&#10;&#10;Descripció generada automàticament">
            <a:extLst>
              <a:ext uri="{FF2B5EF4-FFF2-40B4-BE49-F238E27FC236}">
                <a16:creationId xmlns:a16="http://schemas.microsoft.com/office/drawing/2014/main" id="{D127F7BC-AE2A-CBC8-F376-F82639649504}"/>
              </a:ext>
            </a:extLst>
          </p:cNvPr>
          <p:cNvPicPr>
            <a:picLocks noChangeAspect="1"/>
          </p:cNvPicPr>
          <p:nvPr/>
        </p:nvPicPr>
        <p:blipFill>
          <a:blip r:embed="rId2"/>
          <a:stretch>
            <a:fillRect/>
          </a:stretch>
        </p:blipFill>
        <p:spPr>
          <a:xfrm>
            <a:off x="0" y="-191041"/>
            <a:ext cx="12192000" cy="6858000"/>
          </a:xfrm>
          <a:prstGeom prst="rect">
            <a:avLst/>
          </a:prstGeom>
        </p:spPr>
      </p:pic>
    </p:spTree>
    <p:extLst>
      <p:ext uri="{BB962C8B-B14F-4D97-AF65-F5344CB8AC3E}">
        <p14:creationId xmlns:p14="http://schemas.microsoft.com/office/powerpoint/2010/main" val="6372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2ED6-D1FE-576B-F0AD-CCE03FFA25C4}"/>
            </a:ext>
          </a:extLst>
        </p:cNvPr>
        <p:cNvGrpSpPr/>
        <p:nvPr/>
      </p:nvGrpSpPr>
      <p:grpSpPr>
        <a:xfrm>
          <a:off x="0" y="0"/>
          <a:ext cx="0" cy="0"/>
          <a:chOff x="0" y="0"/>
          <a:chExt cx="0" cy="0"/>
        </a:xfrm>
      </p:grpSpPr>
      <p:sp>
        <p:nvSpPr>
          <p:cNvPr id="6" name="object 8">
            <a:extLst>
              <a:ext uri="{FF2B5EF4-FFF2-40B4-BE49-F238E27FC236}">
                <a16:creationId xmlns:a16="http://schemas.microsoft.com/office/drawing/2014/main" id="{0D73AF70-DFB3-DFA5-72D7-01543840B3E1}"/>
              </a:ext>
            </a:extLst>
          </p:cNvPr>
          <p:cNvSpPr txBox="1">
            <a:spLocks/>
          </p:cNvSpPr>
          <p:nvPr/>
        </p:nvSpPr>
        <p:spPr>
          <a:xfrm>
            <a:off x="956287" y="1171174"/>
            <a:ext cx="10351997" cy="505908"/>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sz="3200">
                <a:solidFill>
                  <a:schemeClr val="accent1"/>
                </a:solidFill>
              </a:rPr>
              <a:t>Quin és el rol de les persones mentores?</a:t>
            </a:r>
            <a:endParaRPr lang="es-ES" sz="3200">
              <a:solidFill>
                <a:schemeClr val="accent1"/>
              </a:solidFill>
            </a:endParaRPr>
          </a:p>
        </p:txBody>
      </p:sp>
      <p:graphicFrame>
        <p:nvGraphicFramePr>
          <p:cNvPr id="8" name="Diagram 7">
            <a:extLst>
              <a:ext uri="{FF2B5EF4-FFF2-40B4-BE49-F238E27FC236}">
                <a16:creationId xmlns:a16="http://schemas.microsoft.com/office/drawing/2014/main" id="{A2E8A75E-35FE-25A2-8A75-C799F2AC27DB}"/>
              </a:ext>
            </a:extLst>
          </p:cNvPr>
          <p:cNvGraphicFramePr/>
          <p:nvPr>
            <p:extLst>
              <p:ext uri="{D42A27DB-BD31-4B8C-83A1-F6EECF244321}">
                <p14:modId xmlns:p14="http://schemas.microsoft.com/office/powerpoint/2010/main" val="4032951842"/>
              </p:ext>
            </p:extLst>
          </p:nvPr>
        </p:nvGraphicFramePr>
        <p:xfrm>
          <a:off x="17428" y="1985924"/>
          <a:ext cx="11858886" cy="3298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21EA052B-4A2C-9331-88A1-79FC9EB76949}"/>
              </a:ext>
            </a:extLst>
          </p:cNvPr>
          <p:cNvSpPr>
            <a:spLocks noGrp="1" noChangeArrowheads="1"/>
          </p:cNvSpPr>
          <p:nvPr>
            <p:ph type="title"/>
          </p:nvPr>
        </p:nvSpPr>
        <p:spPr>
          <a:xfrm>
            <a:off x="823912" y="167085"/>
            <a:ext cx="10515600" cy="764896"/>
          </a:xfrm>
        </p:spPr>
        <p:txBody>
          <a:bodyPr/>
          <a:lstStyle/>
          <a:p>
            <a:pPr algn="ctr"/>
            <a:r>
              <a:rPr lang="ca" noProof="0">
                <a:ea typeface="Open Sans Light"/>
                <a:cs typeface="Open Sans Light"/>
              </a:rPr>
              <a:t>2. </a:t>
            </a:r>
            <a:r>
              <a:rPr lang="ca">
                <a:ea typeface="Open Sans Light"/>
                <a:cs typeface="Open Sans Light"/>
              </a:rPr>
              <a:t>Mentoria</a:t>
            </a:r>
            <a:endParaRPr lang="en-US" b="1" noProof="0">
              <a:latin typeface="Open Sans Light" panose="020B0306030504020204" pitchFamily="34" charset="0"/>
            </a:endParaRPr>
          </a:p>
        </p:txBody>
      </p:sp>
    </p:spTree>
    <p:extLst>
      <p:ext uri="{BB962C8B-B14F-4D97-AF65-F5344CB8AC3E}">
        <p14:creationId xmlns:p14="http://schemas.microsoft.com/office/powerpoint/2010/main" val="15770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graphicEl>
                                              <a:dgm id="{5313C3D0-04B5-4AAE-A06B-C5552915282A}"/>
                                            </p:graphicEl>
                                          </p:spTgt>
                                        </p:tgtEl>
                                        <p:attrNameLst>
                                          <p:attrName>style.color</p:attrName>
                                        </p:attrNameLst>
                                      </p:cBhvr>
                                      <p:by>
                                        <p:hsl h="0" s="-12549" l="-25098"/>
                                      </p:by>
                                    </p:animClr>
                                    <p:animClr clrSpc="hsl" dir="cw">
                                      <p:cBhvr>
                                        <p:cTn id="7" dur="500" fill="hold"/>
                                        <p:tgtEl>
                                          <p:spTgt spid="8">
                                            <p:graphicEl>
                                              <a:dgm id="{5313C3D0-04B5-4AAE-A06B-C5552915282A}"/>
                                            </p:graphicEl>
                                          </p:spTgt>
                                        </p:tgtEl>
                                        <p:attrNameLst>
                                          <p:attrName>fillcolor</p:attrName>
                                        </p:attrNameLst>
                                      </p:cBhvr>
                                      <p:by>
                                        <p:hsl h="0" s="-12549" l="-25098"/>
                                      </p:by>
                                    </p:animClr>
                                    <p:animClr clrSpc="hsl" dir="cw">
                                      <p:cBhvr>
                                        <p:cTn id="8" dur="500" fill="hold"/>
                                        <p:tgtEl>
                                          <p:spTgt spid="8">
                                            <p:graphicEl>
                                              <a:dgm id="{5313C3D0-04B5-4AAE-A06B-C5552915282A}"/>
                                            </p:graphicEl>
                                          </p:spTgt>
                                        </p:tgtEl>
                                        <p:attrNameLst>
                                          <p:attrName>stroke.color</p:attrName>
                                        </p:attrNameLst>
                                      </p:cBhvr>
                                      <p:by>
                                        <p:hsl h="0" s="-12549" l="-25098"/>
                                      </p:by>
                                    </p:animClr>
                                    <p:set>
                                      <p:cBhvr>
                                        <p:cTn id="9" dur="500" fill="hold"/>
                                        <p:tgtEl>
                                          <p:spTgt spid="8">
                                            <p:graphicEl>
                                              <a:dgm id="{5313C3D0-04B5-4AAE-A06B-C5552915282A}"/>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8">
                                            <p:graphicEl>
                                              <a:dgm id="{72771ADF-B026-461C-A4AC-505799D9F6CF}"/>
                                            </p:graphicEl>
                                          </p:spTgt>
                                        </p:tgtEl>
                                        <p:attrNameLst>
                                          <p:attrName>style.color</p:attrName>
                                        </p:attrNameLst>
                                      </p:cBhvr>
                                      <p:by>
                                        <p:hsl h="0" s="-12549" l="-25098"/>
                                      </p:by>
                                    </p:animClr>
                                    <p:animClr clrSpc="hsl" dir="cw">
                                      <p:cBhvr>
                                        <p:cTn id="14" dur="500" fill="hold"/>
                                        <p:tgtEl>
                                          <p:spTgt spid="8">
                                            <p:graphicEl>
                                              <a:dgm id="{72771ADF-B026-461C-A4AC-505799D9F6CF}"/>
                                            </p:graphicEl>
                                          </p:spTgt>
                                        </p:tgtEl>
                                        <p:attrNameLst>
                                          <p:attrName>fillcolor</p:attrName>
                                        </p:attrNameLst>
                                      </p:cBhvr>
                                      <p:by>
                                        <p:hsl h="0" s="-12549" l="-25098"/>
                                      </p:by>
                                    </p:animClr>
                                    <p:animClr clrSpc="hsl" dir="cw">
                                      <p:cBhvr>
                                        <p:cTn id="15" dur="500" fill="hold"/>
                                        <p:tgtEl>
                                          <p:spTgt spid="8">
                                            <p:graphicEl>
                                              <a:dgm id="{72771ADF-B026-461C-A4AC-505799D9F6CF}"/>
                                            </p:graphicEl>
                                          </p:spTgt>
                                        </p:tgtEl>
                                        <p:attrNameLst>
                                          <p:attrName>stroke.color</p:attrName>
                                        </p:attrNameLst>
                                      </p:cBhvr>
                                      <p:by>
                                        <p:hsl h="0" s="-12549" l="-25098"/>
                                      </p:by>
                                    </p:animClr>
                                    <p:set>
                                      <p:cBhvr>
                                        <p:cTn id="16" dur="500" fill="hold"/>
                                        <p:tgtEl>
                                          <p:spTgt spid="8">
                                            <p:graphicEl>
                                              <a:dgm id="{72771ADF-B026-461C-A4AC-505799D9F6CF}"/>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8">
                                            <p:graphicEl>
                                              <a:dgm id="{4AB7230C-1A7D-464E-9A30-F02A5C8D6D00}"/>
                                            </p:graphicEl>
                                          </p:spTgt>
                                        </p:tgtEl>
                                        <p:attrNameLst>
                                          <p:attrName>style.color</p:attrName>
                                        </p:attrNameLst>
                                      </p:cBhvr>
                                      <p:by>
                                        <p:hsl h="0" s="-12549" l="-25098"/>
                                      </p:by>
                                    </p:animClr>
                                    <p:animClr clrSpc="hsl" dir="cw">
                                      <p:cBhvr>
                                        <p:cTn id="21" dur="500" fill="hold"/>
                                        <p:tgtEl>
                                          <p:spTgt spid="8">
                                            <p:graphicEl>
                                              <a:dgm id="{4AB7230C-1A7D-464E-9A30-F02A5C8D6D00}"/>
                                            </p:graphicEl>
                                          </p:spTgt>
                                        </p:tgtEl>
                                        <p:attrNameLst>
                                          <p:attrName>fillcolor</p:attrName>
                                        </p:attrNameLst>
                                      </p:cBhvr>
                                      <p:by>
                                        <p:hsl h="0" s="-12549" l="-25098"/>
                                      </p:by>
                                    </p:animClr>
                                    <p:animClr clrSpc="hsl" dir="cw">
                                      <p:cBhvr>
                                        <p:cTn id="22" dur="500" fill="hold"/>
                                        <p:tgtEl>
                                          <p:spTgt spid="8">
                                            <p:graphicEl>
                                              <a:dgm id="{4AB7230C-1A7D-464E-9A30-F02A5C8D6D00}"/>
                                            </p:graphicEl>
                                          </p:spTgt>
                                        </p:tgtEl>
                                        <p:attrNameLst>
                                          <p:attrName>stroke.color</p:attrName>
                                        </p:attrNameLst>
                                      </p:cBhvr>
                                      <p:by>
                                        <p:hsl h="0" s="-12549" l="-25098"/>
                                      </p:by>
                                    </p:animClr>
                                    <p:set>
                                      <p:cBhvr>
                                        <p:cTn id="23" dur="500" fill="hold"/>
                                        <p:tgtEl>
                                          <p:spTgt spid="8">
                                            <p:graphicEl>
                                              <a:dgm id="{4AB7230C-1A7D-464E-9A30-F02A5C8D6D00}"/>
                                            </p:graphic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8">
                                            <p:graphicEl>
                                              <a:dgm id="{E9A3217F-C188-4F98-8036-0B5E50D7A201}"/>
                                            </p:graphicEl>
                                          </p:spTgt>
                                        </p:tgtEl>
                                        <p:attrNameLst>
                                          <p:attrName>style.color</p:attrName>
                                        </p:attrNameLst>
                                      </p:cBhvr>
                                      <p:by>
                                        <p:hsl h="0" s="-12549" l="-25098"/>
                                      </p:by>
                                    </p:animClr>
                                    <p:animClr clrSpc="hsl" dir="cw">
                                      <p:cBhvr>
                                        <p:cTn id="28" dur="500" fill="hold"/>
                                        <p:tgtEl>
                                          <p:spTgt spid="8">
                                            <p:graphicEl>
                                              <a:dgm id="{E9A3217F-C188-4F98-8036-0B5E50D7A201}"/>
                                            </p:graphicEl>
                                          </p:spTgt>
                                        </p:tgtEl>
                                        <p:attrNameLst>
                                          <p:attrName>fillcolor</p:attrName>
                                        </p:attrNameLst>
                                      </p:cBhvr>
                                      <p:by>
                                        <p:hsl h="0" s="-12549" l="-25098"/>
                                      </p:by>
                                    </p:animClr>
                                    <p:animClr clrSpc="hsl" dir="cw">
                                      <p:cBhvr>
                                        <p:cTn id="29" dur="500" fill="hold"/>
                                        <p:tgtEl>
                                          <p:spTgt spid="8">
                                            <p:graphicEl>
                                              <a:dgm id="{E9A3217F-C188-4F98-8036-0B5E50D7A201}"/>
                                            </p:graphicEl>
                                          </p:spTgt>
                                        </p:tgtEl>
                                        <p:attrNameLst>
                                          <p:attrName>stroke.color</p:attrName>
                                        </p:attrNameLst>
                                      </p:cBhvr>
                                      <p:by>
                                        <p:hsl h="0" s="-12549" l="-25098"/>
                                      </p:by>
                                    </p:animClr>
                                    <p:set>
                                      <p:cBhvr>
                                        <p:cTn id="30" dur="500" fill="hold"/>
                                        <p:tgtEl>
                                          <p:spTgt spid="8">
                                            <p:graphicEl>
                                              <a:dgm id="{E9A3217F-C188-4F98-8036-0B5E50D7A201}"/>
                                            </p:graphic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8">
                                            <p:graphicEl>
                                              <a:dgm id="{089BCCDD-6926-4504-AF82-7236E7DF1B8A}"/>
                                            </p:graphicEl>
                                          </p:spTgt>
                                        </p:tgtEl>
                                        <p:attrNameLst>
                                          <p:attrName>style.color</p:attrName>
                                        </p:attrNameLst>
                                      </p:cBhvr>
                                      <p:by>
                                        <p:hsl h="0" s="-12549" l="-25098"/>
                                      </p:by>
                                    </p:animClr>
                                    <p:animClr clrSpc="hsl" dir="cw">
                                      <p:cBhvr>
                                        <p:cTn id="35" dur="500" fill="hold"/>
                                        <p:tgtEl>
                                          <p:spTgt spid="8">
                                            <p:graphicEl>
                                              <a:dgm id="{089BCCDD-6926-4504-AF82-7236E7DF1B8A}"/>
                                            </p:graphicEl>
                                          </p:spTgt>
                                        </p:tgtEl>
                                        <p:attrNameLst>
                                          <p:attrName>fillcolor</p:attrName>
                                        </p:attrNameLst>
                                      </p:cBhvr>
                                      <p:by>
                                        <p:hsl h="0" s="-12549" l="-25098"/>
                                      </p:by>
                                    </p:animClr>
                                    <p:animClr clrSpc="hsl" dir="cw">
                                      <p:cBhvr>
                                        <p:cTn id="36" dur="500" fill="hold"/>
                                        <p:tgtEl>
                                          <p:spTgt spid="8">
                                            <p:graphicEl>
                                              <a:dgm id="{089BCCDD-6926-4504-AF82-7236E7DF1B8A}"/>
                                            </p:graphicEl>
                                          </p:spTgt>
                                        </p:tgtEl>
                                        <p:attrNameLst>
                                          <p:attrName>stroke.color</p:attrName>
                                        </p:attrNameLst>
                                      </p:cBhvr>
                                      <p:by>
                                        <p:hsl h="0" s="-12549" l="-25098"/>
                                      </p:by>
                                    </p:animClr>
                                    <p:set>
                                      <p:cBhvr>
                                        <p:cTn id="37" dur="500" fill="hold"/>
                                        <p:tgtEl>
                                          <p:spTgt spid="8">
                                            <p:graphicEl>
                                              <a:dgm id="{089BCCDD-6926-4504-AF82-7236E7DF1B8A}"/>
                                            </p:graphic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8">
                                            <p:graphicEl>
                                              <a:dgm id="{1AA44705-6682-4BFB-A456-CF8BF920C714}"/>
                                            </p:graphicEl>
                                          </p:spTgt>
                                        </p:tgtEl>
                                        <p:attrNameLst>
                                          <p:attrName>style.color</p:attrName>
                                        </p:attrNameLst>
                                      </p:cBhvr>
                                      <p:by>
                                        <p:hsl h="0" s="-12549" l="-25098"/>
                                      </p:by>
                                    </p:animClr>
                                    <p:animClr clrSpc="hsl" dir="cw">
                                      <p:cBhvr>
                                        <p:cTn id="42" dur="500" fill="hold"/>
                                        <p:tgtEl>
                                          <p:spTgt spid="8">
                                            <p:graphicEl>
                                              <a:dgm id="{1AA44705-6682-4BFB-A456-CF8BF920C714}"/>
                                            </p:graphicEl>
                                          </p:spTgt>
                                        </p:tgtEl>
                                        <p:attrNameLst>
                                          <p:attrName>fillcolor</p:attrName>
                                        </p:attrNameLst>
                                      </p:cBhvr>
                                      <p:by>
                                        <p:hsl h="0" s="-12549" l="-25098"/>
                                      </p:by>
                                    </p:animClr>
                                    <p:animClr clrSpc="hsl" dir="cw">
                                      <p:cBhvr>
                                        <p:cTn id="43" dur="500" fill="hold"/>
                                        <p:tgtEl>
                                          <p:spTgt spid="8">
                                            <p:graphicEl>
                                              <a:dgm id="{1AA44705-6682-4BFB-A456-CF8BF920C714}"/>
                                            </p:graphicEl>
                                          </p:spTgt>
                                        </p:tgtEl>
                                        <p:attrNameLst>
                                          <p:attrName>stroke.color</p:attrName>
                                        </p:attrNameLst>
                                      </p:cBhvr>
                                      <p:by>
                                        <p:hsl h="0" s="-12549" l="-25098"/>
                                      </p:by>
                                    </p:animClr>
                                    <p:set>
                                      <p:cBhvr>
                                        <p:cTn id="44" dur="500" fill="hold"/>
                                        <p:tgtEl>
                                          <p:spTgt spid="8">
                                            <p:graphicEl>
                                              <a:dgm id="{1AA44705-6682-4BFB-A456-CF8BF920C714}"/>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2788-F3C7-7B27-E3F9-EDAE81CDACB5}"/>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21EA052B-4A2C-9331-88A1-79FC9EB76949}"/>
              </a:ext>
            </a:extLst>
          </p:cNvPr>
          <p:cNvSpPr>
            <a:spLocks noGrp="1" noChangeArrowheads="1"/>
          </p:cNvSpPr>
          <p:nvPr>
            <p:ph type="title"/>
          </p:nvPr>
        </p:nvSpPr>
        <p:spPr/>
        <p:txBody>
          <a:bodyPr/>
          <a:lstStyle/>
          <a:p>
            <a:pPr algn="ctr"/>
            <a:r>
              <a:rPr lang="ca" noProof="0">
                <a:latin typeface="Open Sans Light" panose="020B0306030504020204" pitchFamily="34" charset="0"/>
              </a:rPr>
              <a:t>3. Participar a l’IBTM</a:t>
            </a:r>
            <a:endParaRPr lang="en-US" b="1" noProof="0">
              <a:latin typeface="Open Sans Light" panose="020B0306030504020204" pitchFamily="34" charset="0"/>
            </a:endParaRPr>
          </a:p>
        </p:txBody>
      </p:sp>
      <p:sp>
        <p:nvSpPr>
          <p:cNvPr id="2" name="TextBox 1">
            <a:extLst>
              <a:ext uri="{FF2B5EF4-FFF2-40B4-BE49-F238E27FC236}">
                <a16:creationId xmlns:a16="http://schemas.microsoft.com/office/drawing/2014/main" id="{C3F5F16F-A96C-44D1-61CC-2DBDFF622925}"/>
              </a:ext>
            </a:extLst>
          </p:cNvPr>
          <p:cNvSpPr txBox="1"/>
          <p:nvPr/>
        </p:nvSpPr>
        <p:spPr>
          <a:xfrm>
            <a:off x="993557" y="1855592"/>
            <a:ext cx="10391993" cy="861774"/>
          </a:xfrm>
          <a:prstGeom prst="rect">
            <a:avLst/>
          </a:prstGeom>
          <a:noFill/>
        </p:spPr>
        <p:txBody>
          <a:bodyPr wrap="square">
            <a:spAutoFit/>
          </a:bodyPr>
          <a:lstStyle/>
          <a:p>
            <a:pPr>
              <a:lnSpc>
                <a:spcPts val="3000"/>
              </a:lnSpc>
            </a:pPr>
            <a:r>
              <a:rPr lang="ca-ES" sz="3200" b="1">
                <a:solidFill>
                  <a:srgbClr val="16BDF1"/>
                </a:solidFill>
                <a:latin typeface="Open Sans" panose="020B0606030504020204" pitchFamily="34" charset="0"/>
                <a:ea typeface="Open Sans" panose="020B0606030504020204" pitchFamily="34" charset="0"/>
                <a:cs typeface="Open Sans" panose="020B0606030504020204" pitchFamily="34" charset="0"/>
              </a:rPr>
              <a:t>3. Participar a l’IBTM </a:t>
            </a:r>
            <a:r>
              <a:rPr lang="ca-ES" sz="3200" b="1">
                <a:solidFill>
                  <a:srgbClr val="000000"/>
                </a:solidFill>
                <a:latin typeface="Open Sans" panose="020B0606030504020204" pitchFamily="34" charset="0"/>
                <a:ea typeface="Open Sans" panose="020B0606030504020204" pitchFamily="34" charset="0"/>
                <a:cs typeface="Open Sans" panose="020B0606030504020204" pitchFamily="34" charset="0"/>
              </a:rPr>
              <a:t>2025 </a:t>
            </a:r>
            <a:r>
              <a:rPr lang="ca-ES" sz="3200">
                <a:solidFill>
                  <a:srgbClr val="000000"/>
                </a:solidFill>
                <a:latin typeface="Open Sans" panose="020B0606030504020204" pitchFamily="34" charset="0"/>
                <a:ea typeface="Open Sans" panose="020B0606030504020204" pitchFamily="34" charset="0"/>
                <a:cs typeface="Open Sans" panose="020B0606030504020204" pitchFamily="34" charset="0"/>
              </a:rPr>
              <a:t>a Barcelona per explicar els projectes</a:t>
            </a:r>
            <a:endParaRPr lang="en-US" sz="3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ts val="3000"/>
              </a:lnSpc>
              <a:buFont typeface="Arial" panose="020B0604020202020204" pitchFamily="34" charset="0"/>
              <a:buChar char="•"/>
            </a:pPr>
            <a:endParaRPr lang="en-US" sz="32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1">
            <a:extLst>
              <a:ext uri="{FF2B5EF4-FFF2-40B4-BE49-F238E27FC236}">
                <a16:creationId xmlns:a16="http://schemas.microsoft.com/office/drawing/2014/main" id="{C3F5F16F-A96C-44D1-61CC-2DBDFF622925}"/>
              </a:ext>
            </a:extLst>
          </p:cNvPr>
          <p:cNvSpPr txBox="1"/>
          <p:nvPr/>
        </p:nvSpPr>
        <p:spPr>
          <a:xfrm>
            <a:off x="1760319" y="3506592"/>
            <a:ext cx="7701181" cy="861774"/>
          </a:xfrm>
          <a:prstGeom prst="rect">
            <a:avLst/>
          </a:prstGeom>
          <a:noFill/>
        </p:spPr>
        <p:txBody>
          <a:bodyPr wrap="square">
            <a:spAutoFit/>
          </a:bodyPr>
          <a:lstStyle/>
          <a:p>
            <a:pPr algn="ctr">
              <a:lnSpc>
                <a:spcPts val="3000"/>
              </a:lnSpc>
            </a:pPr>
            <a:r>
              <a:rPr lang="ca-ES" sz="3200">
                <a:solidFill>
                  <a:srgbClr val="000000"/>
                </a:solidFill>
                <a:latin typeface="Open Sans" panose="020B0606030504020204" pitchFamily="34" charset="0"/>
                <a:ea typeface="Open Sans" panose="020B0606030504020204" pitchFamily="34" charset="0"/>
                <a:cs typeface="Open Sans" panose="020B0606030504020204" pitchFamily="34" charset="0"/>
              </a:rPr>
              <a:t>Per poder presentar els resultats dels projectes</a:t>
            </a:r>
            <a:endParaRPr lang="en-US" sz="3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ts val="3000"/>
              </a:lnSpc>
              <a:buFont typeface="Arial" panose="020B0604020202020204" pitchFamily="34" charset="0"/>
              <a:buChar char="•"/>
            </a:pPr>
            <a:endParaRPr lang="en-US" sz="32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840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C3B5DC65-1C5A-453B-04B7-4C8D08448289}"/>
              </a:ext>
            </a:extLst>
          </p:cNvPr>
          <p:cNvSpPr>
            <a:spLocks noGrp="1" noChangeArrowheads="1"/>
          </p:cNvSpPr>
          <p:nvPr>
            <p:ph type="title"/>
          </p:nvPr>
        </p:nvSpPr>
        <p:spPr>
          <a:xfrm>
            <a:off x="241511" y="2107485"/>
            <a:ext cx="11699630" cy="1323091"/>
          </a:xfrm>
        </p:spPr>
        <p:txBody>
          <a:bodyPr/>
          <a:lstStyle/>
          <a:p>
            <a:r>
              <a:rPr lang="ca" b="1" noProof="0">
                <a:ea typeface="Open Sans Light"/>
                <a:cs typeface="Open Sans Light"/>
              </a:rPr>
              <a:t>Com i on enviar la convocatòria</a:t>
            </a:r>
            <a:endParaRPr lang="en-US" noProof="0"/>
          </a:p>
        </p:txBody>
      </p:sp>
      <p:sp>
        <p:nvSpPr>
          <p:cNvPr id="3" name="Title 1">
            <a:extLst>
              <a:ext uri="{FF2B5EF4-FFF2-40B4-BE49-F238E27FC236}">
                <a16:creationId xmlns:a16="http://schemas.microsoft.com/office/drawing/2014/main" id="{C3B5DC65-1C5A-453B-04B7-4C8D08448289}"/>
              </a:ext>
            </a:extLst>
          </p:cNvPr>
          <p:cNvSpPr txBox="1">
            <a:spLocks noChangeArrowheads="1"/>
          </p:cNvSpPr>
          <p:nvPr/>
        </p:nvSpPr>
        <p:spPr bwMode="auto">
          <a:xfrm>
            <a:off x="3091541" y="4012542"/>
            <a:ext cx="5573487" cy="63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 sz="5400">
                <a:solidFill>
                  <a:schemeClr val="accent4"/>
                </a:solidFill>
                <a:ea typeface="Open Sans Light"/>
                <a:cs typeface="Open Sans Light"/>
              </a:rPr>
              <a:t>Catalunya </a:t>
            </a:r>
            <a:endParaRPr lang="en-US" sz="5400">
              <a:solidFill>
                <a:schemeClr val="accent4"/>
              </a:solidFill>
            </a:endParaRPr>
          </a:p>
        </p:txBody>
      </p:sp>
    </p:spTree>
    <p:extLst>
      <p:ext uri="{BB962C8B-B14F-4D97-AF65-F5344CB8AC3E}">
        <p14:creationId xmlns:p14="http://schemas.microsoft.com/office/powerpoint/2010/main" val="299603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DD26-5836-C6F5-6F75-D50DE74CD8FB}"/>
            </a:ext>
          </a:extLst>
        </p:cNvPr>
        <p:cNvGrpSpPr/>
        <p:nvPr/>
      </p:nvGrpSpPr>
      <p:grpSpPr>
        <a:xfrm>
          <a:off x="0" y="0"/>
          <a:ext cx="0" cy="0"/>
          <a:chOff x="0" y="0"/>
          <a:chExt cx="0" cy="0"/>
        </a:xfrm>
      </p:grpSpPr>
      <p:sp>
        <p:nvSpPr>
          <p:cNvPr id="10" name="Rectangle 9"/>
          <p:cNvSpPr/>
          <p:nvPr/>
        </p:nvSpPr>
        <p:spPr>
          <a:xfrm>
            <a:off x="2475394" y="2031835"/>
            <a:ext cx="5710663" cy="272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Guidelines (</a:t>
            </a:r>
            <a:r>
              <a:rPr lang="en-GB" sz="2400" err="1"/>
              <a:t>en</a:t>
            </a:r>
            <a:r>
              <a:rPr lang="en-GB" sz="2400"/>
              <a:t> </a:t>
            </a:r>
            <a:r>
              <a:rPr lang="en-GB" sz="2400" err="1"/>
              <a:t>anglès</a:t>
            </a:r>
            <a:r>
              <a:rPr lang="en-GB" sz="2400"/>
              <a:t>)</a:t>
            </a:r>
          </a:p>
          <a:p>
            <a:pPr algn="ctr"/>
            <a:endParaRPr lang="en-GB" sz="2400"/>
          </a:p>
          <a:p>
            <a:pPr algn="ctr"/>
            <a:endParaRPr lang="en-GB" sz="2400"/>
          </a:p>
          <a:p>
            <a:pPr algn="ctr"/>
            <a:endParaRPr lang="en-GB" sz="2400"/>
          </a:p>
          <a:p>
            <a:pPr algn="ctr"/>
            <a:endParaRPr lang="en-GB" sz="2400"/>
          </a:p>
        </p:txBody>
      </p:sp>
      <p:sp>
        <p:nvSpPr>
          <p:cNvPr id="19457" name="Title 1">
            <a:extLst>
              <a:ext uri="{FF2B5EF4-FFF2-40B4-BE49-F238E27FC236}">
                <a16:creationId xmlns:a16="http://schemas.microsoft.com/office/drawing/2014/main" id="{EA22838D-3D35-36E7-1E03-2FB2CA6D0CE3}"/>
              </a:ext>
            </a:extLst>
          </p:cNvPr>
          <p:cNvSpPr>
            <a:spLocks noGrp="1" noChangeArrowheads="1"/>
          </p:cNvSpPr>
          <p:nvPr>
            <p:ph type="title"/>
          </p:nvPr>
        </p:nvSpPr>
        <p:spPr>
          <a:xfrm>
            <a:off x="163286" y="167084"/>
            <a:ext cx="11176226" cy="1003311"/>
          </a:xfrm>
        </p:spPr>
        <p:txBody>
          <a:bodyPr/>
          <a:lstStyle/>
          <a:p>
            <a:r>
              <a:rPr lang="ca">
                <a:latin typeface="Open Sans Light" panose="020B0306030504020204" pitchFamily="34" charset="0"/>
              </a:rPr>
              <a:t>Bases legals i on presentar la convocatòria</a:t>
            </a:r>
            <a:endParaRPr lang="ca" b="1" noProof="0">
              <a:latin typeface="Open Sans Light" panose="020B0306030504020204" pitchFamily="34" charset="0"/>
            </a:endParaRPr>
          </a:p>
        </p:txBody>
      </p:sp>
      <p:sp>
        <p:nvSpPr>
          <p:cNvPr id="7" name="Rectangle 6"/>
          <p:cNvSpPr/>
          <p:nvPr/>
        </p:nvSpPr>
        <p:spPr>
          <a:xfrm>
            <a:off x="2591025" y="3186214"/>
            <a:ext cx="2619074" cy="1435732"/>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chemeClr val="dk1"/>
                </a:solidFill>
              </a:rPr>
              <a:t>Bases </a:t>
            </a:r>
            <a:r>
              <a:rPr lang="en-GB" sz="2400" err="1">
                <a:solidFill>
                  <a:schemeClr val="dk1"/>
                </a:solidFill>
              </a:rPr>
              <a:t>Reguladores</a:t>
            </a:r>
            <a:endParaRPr lang="en-GB" sz="2400">
              <a:solidFill>
                <a:schemeClr val="dk1"/>
              </a:solidFill>
            </a:endParaRPr>
          </a:p>
        </p:txBody>
      </p:sp>
      <p:sp>
        <p:nvSpPr>
          <p:cNvPr id="8" name="Rectangle 7"/>
          <p:cNvSpPr/>
          <p:nvPr/>
        </p:nvSpPr>
        <p:spPr>
          <a:xfrm>
            <a:off x="5403729" y="3186214"/>
            <a:ext cx="2619074" cy="1435732"/>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err="1">
                <a:solidFill>
                  <a:schemeClr val="dk1"/>
                </a:solidFill>
              </a:rPr>
              <a:t>Convocatòria</a:t>
            </a:r>
            <a:endParaRPr lang="en-GB" sz="2400">
              <a:solidFill>
                <a:schemeClr val="dk1"/>
              </a:solidFill>
            </a:endParaRPr>
          </a:p>
        </p:txBody>
      </p:sp>
      <p:sp>
        <p:nvSpPr>
          <p:cNvPr id="9" name="Rectangle 8"/>
          <p:cNvSpPr/>
          <p:nvPr/>
        </p:nvSpPr>
        <p:spPr>
          <a:xfrm>
            <a:off x="8665029" y="3182420"/>
            <a:ext cx="2559625" cy="1435732"/>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err="1">
                <a:hlinkClick r:id="rId3"/>
              </a:rPr>
              <a:t>Tràmits</a:t>
            </a:r>
            <a:r>
              <a:rPr lang="en-GB" sz="2400">
                <a:hlinkClick r:id="rId3"/>
              </a:rPr>
              <a:t> </a:t>
            </a:r>
            <a:r>
              <a:rPr lang="en-GB" sz="2400" err="1">
                <a:hlinkClick r:id="rId3"/>
              </a:rPr>
              <a:t>Gencat</a:t>
            </a:r>
            <a:endParaRPr lang="en-GB" sz="2400"/>
          </a:p>
        </p:txBody>
      </p:sp>
      <p:sp>
        <p:nvSpPr>
          <p:cNvPr id="11" name="Rectangle 10"/>
          <p:cNvSpPr/>
          <p:nvPr/>
        </p:nvSpPr>
        <p:spPr>
          <a:xfrm>
            <a:off x="8665028" y="2028040"/>
            <a:ext cx="2559625" cy="1033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Web </a:t>
            </a:r>
            <a:r>
              <a:rPr lang="en-GB" sz="2400" err="1"/>
              <a:t>BEFuture</a:t>
            </a:r>
            <a:endParaRPr lang="en-GB" sz="2400"/>
          </a:p>
        </p:txBody>
      </p:sp>
      <p:sp>
        <p:nvSpPr>
          <p:cNvPr id="12" name="Rectangle 11"/>
          <p:cNvSpPr/>
          <p:nvPr/>
        </p:nvSpPr>
        <p:spPr>
          <a:xfrm>
            <a:off x="163286" y="2028040"/>
            <a:ext cx="2231571" cy="1033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err="1">
                <a:solidFill>
                  <a:schemeClr val="tx1"/>
                </a:solidFill>
              </a:rPr>
              <a:t>Resta</a:t>
            </a:r>
            <a:r>
              <a:rPr lang="en-GB" sz="2400" b="1">
                <a:solidFill>
                  <a:schemeClr val="tx1"/>
                </a:solidFill>
              </a:rPr>
              <a:t> de </a:t>
            </a:r>
            <a:r>
              <a:rPr lang="en-GB" sz="2400" b="1" err="1">
                <a:solidFill>
                  <a:schemeClr val="tx1"/>
                </a:solidFill>
              </a:rPr>
              <a:t>països</a:t>
            </a:r>
            <a:endParaRPr lang="en-GB" sz="2400" b="1">
              <a:solidFill>
                <a:schemeClr val="tx1"/>
              </a:solidFill>
            </a:endParaRPr>
          </a:p>
        </p:txBody>
      </p:sp>
      <p:sp>
        <p:nvSpPr>
          <p:cNvPr id="13" name="Rectangle 12"/>
          <p:cNvSpPr/>
          <p:nvPr/>
        </p:nvSpPr>
        <p:spPr>
          <a:xfrm>
            <a:off x="163286" y="3186214"/>
            <a:ext cx="2231571" cy="1435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err="1">
                <a:solidFill>
                  <a:schemeClr val="tx1"/>
                </a:solidFill>
              </a:rPr>
              <a:t>Catalunya</a:t>
            </a:r>
            <a:endParaRPr lang="en-GB" sz="2400" b="1">
              <a:solidFill>
                <a:schemeClr val="tx1"/>
              </a:solidFill>
            </a:endParaRPr>
          </a:p>
        </p:txBody>
      </p:sp>
      <p:sp>
        <p:nvSpPr>
          <p:cNvPr id="2" name="Rectangle 1"/>
          <p:cNvSpPr/>
          <p:nvPr/>
        </p:nvSpPr>
        <p:spPr>
          <a:xfrm>
            <a:off x="2072510" y="5537165"/>
            <a:ext cx="984894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a:hlinkClick r:id="rId3"/>
              </a:rPr>
              <a:t>https://web.gencat.cat/ca/tramits/tramits-temes/23952_-_Subvencions-Projecte-Europeu-BEFuture</a:t>
            </a:r>
            <a:endParaRPr lang="en-GB" b="1"/>
          </a:p>
        </p:txBody>
      </p:sp>
      <p:sp>
        <p:nvSpPr>
          <p:cNvPr id="3" name="Clau de tancament 2"/>
          <p:cNvSpPr/>
          <p:nvPr/>
        </p:nvSpPr>
        <p:spPr>
          <a:xfrm rot="5400000">
            <a:off x="6647550" y="478138"/>
            <a:ext cx="698862" cy="90431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68627165"/>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DD26-5836-C6F5-6F75-D50DE74CD8FB}"/>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EA22838D-3D35-36E7-1E03-2FB2CA6D0CE3}"/>
              </a:ext>
            </a:extLst>
          </p:cNvPr>
          <p:cNvSpPr>
            <a:spLocks noGrp="1" noChangeArrowheads="1"/>
          </p:cNvSpPr>
          <p:nvPr>
            <p:ph type="title"/>
          </p:nvPr>
        </p:nvSpPr>
        <p:spPr>
          <a:xfrm>
            <a:off x="163286" y="167084"/>
            <a:ext cx="11176226" cy="1003311"/>
          </a:xfrm>
        </p:spPr>
        <p:txBody>
          <a:bodyPr/>
          <a:lstStyle/>
          <a:p>
            <a:r>
              <a:rPr lang="ca">
                <a:latin typeface="Open Sans Light" panose="020B0306030504020204" pitchFamily="34" charset="0"/>
              </a:rPr>
              <a:t>Bases legals i on presentar la convocatòria</a:t>
            </a:r>
            <a:endParaRPr lang="ca" b="1" noProof="0">
              <a:latin typeface="Open Sans Light" panose="020B0306030504020204" pitchFamily="34" charset="0"/>
            </a:endParaRPr>
          </a:p>
        </p:txBody>
      </p:sp>
      <p:sp>
        <p:nvSpPr>
          <p:cNvPr id="2" name="Rectangle 1"/>
          <p:cNvSpPr/>
          <p:nvPr/>
        </p:nvSpPr>
        <p:spPr>
          <a:xfrm>
            <a:off x="2072510" y="5537165"/>
            <a:ext cx="984894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a:hlinkClick r:id="rId3"/>
              </a:rPr>
              <a:t>https://web.gencat.cat/ca/tramits/tramits-temes/23952_-_Subvencions-Projecte-Europeu-BEFuture</a:t>
            </a:r>
            <a:endParaRPr lang="en-GB" b="1"/>
          </a:p>
        </p:txBody>
      </p:sp>
      <p:sp>
        <p:nvSpPr>
          <p:cNvPr id="3" name="Clau de tancament 2"/>
          <p:cNvSpPr/>
          <p:nvPr/>
        </p:nvSpPr>
        <p:spPr>
          <a:xfrm rot="5400000">
            <a:off x="6647550" y="478138"/>
            <a:ext cx="698862" cy="90431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4" name="Imatge 13"/>
          <p:cNvPicPr>
            <a:picLocks noChangeAspect="1"/>
          </p:cNvPicPr>
          <p:nvPr/>
        </p:nvPicPr>
        <p:blipFill>
          <a:blip r:embed="rId4"/>
          <a:stretch>
            <a:fillRect/>
          </a:stretch>
        </p:blipFill>
        <p:spPr>
          <a:xfrm>
            <a:off x="2970967" y="1293501"/>
            <a:ext cx="8052026" cy="3356793"/>
          </a:xfrm>
          <a:prstGeom prst="rect">
            <a:avLst/>
          </a:prstGeom>
        </p:spPr>
      </p:pic>
    </p:spTree>
    <p:extLst>
      <p:ext uri="{BB962C8B-B14F-4D97-AF65-F5344CB8AC3E}">
        <p14:creationId xmlns:p14="http://schemas.microsoft.com/office/powerpoint/2010/main" val="4148944659"/>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8" name="object 8"/>
          <p:cNvSpPr txBox="1">
            <a:spLocks noGrp="1"/>
          </p:cNvSpPr>
          <p:nvPr>
            <p:ph type="title"/>
          </p:nvPr>
        </p:nvSpPr>
        <p:spPr>
          <a:xfrm>
            <a:off x="925602" y="619869"/>
            <a:ext cx="10123397" cy="690574"/>
          </a:xfrm>
          <a:prstGeom prst="rect">
            <a:avLst/>
          </a:prstGeom>
        </p:spPr>
        <p:txBody>
          <a:bodyPr vert="horz" wrap="square" lIns="0" tIns="13335" rIns="0" bIns="0" rtlCol="0">
            <a:spAutoFit/>
          </a:bodyPr>
          <a:lstStyle/>
          <a:p>
            <a:pPr marL="12700">
              <a:lnSpc>
                <a:spcPct val="100000"/>
              </a:lnSpc>
              <a:spcBef>
                <a:spcPts val="105"/>
              </a:spcBef>
              <a:tabLst>
                <a:tab pos="3838575" algn="l"/>
              </a:tabLst>
            </a:pPr>
            <a:r>
              <a:rPr lang="ca-ES">
                <a:latin typeface="Open sans light" panose="020B0306030504020204" pitchFamily="34" charset="0"/>
                <a:cs typeface="Open sans light" panose="020B0306030504020204" pitchFamily="34" charset="0"/>
              </a:rPr>
              <a:t>Què he de presentar?</a:t>
            </a:r>
            <a:endParaRPr sz="4400" b="1" u="none">
              <a:latin typeface="Open sans light" panose="020B0306030504020204" pitchFamily="34" charset="0"/>
              <a:cs typeface="Open sans light" panose="020B0306030504020204" pitchFamily="34" charset="0"/>
            </a:endParaRPr>
          </a:p>
        </p:txBody>
      </p:sp>
      <p:sp>
        <p:nvSpPr>
          <p:cNvPr id="9" name="object 9"/>
          <p:cNvSpPr txBox="1"/>
          <p:nvPr/>
        </p:nvSpPr>
        <p:spPr>
          <a:xfrm>
            <a:off x="228757" y="1668987"/>
            <a:ext cx="11517085" cy="4000454"/>
          </a:xfrm>
          <a:prstGeom prst="rect">
            <a:avLst/>
          </a:prstGeom>
        </p:spPr>
        <p:txBody>
          <a:bodyPr vert="horz" wrap="square" lIns="0" tIns="106045" rIns="0" bIns="0" rtlCol="0" anchor="t">
            <a:spAutoFit/>
          </a:bodyPr>
          <a:lstStyle/>
          <a:p>
            <a:r>
              <a:rPr lang="ca-ES" sz="2300">
                <a:latin typeface="Calibri"/>
                <a:ea typeface="Calibri"/>
                <a:cs typeface="Calibri"/>
              </a:rPr>
              <a:t>A) Documentació general:</a:t>
            </a:r>
          </a:p>
          <a:p>
            <a:pPr marL="457200" indent="-457200">
              <a:buFont typeface="+mj-lt"/>
              <a:buAutoNum type="arabicPeriod"/>
            </a:pPr>
            <a:r>
              <a:rPr lang="ca-ES" sz="2300">
                <a:latin typeface="Calibri"/>
                <a:ea typeface="Calibri"/>
                <a:cs typeface="Calibri"/>
                <a:hlinkClick r:id="rId3"/>
              </a:rPr>
              <a:t>Pressupost Estimat Annex B </a:t>
            </a:r>
          </a:p>
          <a:p>
            <a:pPr marL="457200" indent="-457200">
              <a:buAutoNum type="arabicPeriod"/>
            </a:pPr>
            <a:r>
              <a:rPr lang="ca-ES" sz="2300">
                <a:latin typeface="Calibri"/>
                <a:ea typeface="Calibri"/>
                <a:cs typeface="Calibri"/>
                <a:hlinkClick r:id="rId4"/>
              </a:rPr>
              <a:t>Document de Cortesia - ​Estructura del PITCH DECK</a:t>
            </a:r>
            <a:endParaRPr lang="ca-ES" sz="2300">
              <a:ea typeface="Calibri"/>
              <a:cs typeface="Calibri"/>
            </a:endParaRPr>
          </a:p>
          <a:p>
            <a:pPr marL="457200" indent="-457200">
              <a:buFont typeface="+mj-lt"/>
              <a:buAutoNum type="arabicPeriod"/>
            </a:pPr>
            <a:r>
              <a:rPr lang="ca-ES" sz="2300">
                <a:latin typeface="Calibri"/>
                <a:ea typeface="Calibri"/>
                <a:cs typeface="Calibri"/>
                <a:hlinkClick r:id="rId5" tooltip="Declaració responsable de les retribucions dels òrgans directius (En cas d'agrupacions, caldrà aportar, signades, la declaració de cada una de les entitats que en forma part)"/>
              </a:rPr>
              <a:t>Declaració responsable de les retribucions dels òrgans directius (En cas d'agrupacions, caldrà aportar, signades, la declaració de cada una de les entitats que en forma part)</a:t>
            </a:r>
            <a:endParaRPr lang="ca-ES" sz="2300">
              <a:latin typeface="Calibri"/>
              <a:ea typeface="Calibri"/>
              <a:cs typeface="Calibri"/>
            </a:endParaRPr>
          </a:p>
          <a:p>
            <a:pPr marL="457200" indent="-457200">
              <a:buFont typeface="+mj-lt"/>
              <a:buAutoNum type="arabicPeriod"/>
            </a:pPr>
            <a:r>
              <a:rPr lang="ca-ES" sz="2300">
                <a:latin typeface="Calibri"/>
                <a:ea typeface="Calibri"/>
                <a:cs typeface="Calibri"/>
              </a:rPr>
              <a:t>Certificat bancari signat digitalment</a:t>
            </a:r>
            <a:endParaRPr lang="ca-ES" sz="2300">
              <a:ea typeface="Calibri"/>
              <a:cs typeface="Calibri"/>
            </a:endParaRPr>
          </a:p>
          <a:p>
            <a:endParaRPr lang="ca-ES" sz="2300"/>
          </a:p>
          <a:p>
            <a:r>
              <a:rPr lang="ca-ES" sz="2300">
                <a:latin typeface="Calibri"/>
                <a:ea typeface="Calibri"/>
                <a:cs typeface="Calibri"/>
              </a:rPr>
              <a:t>B) En cas d'agrupacions, caldrà, a més, aportar:</a:t>
            </a:r>
          </a:p>
          <a:p>
            <a:r>
              <a:rPr lang="ca-ES" sz="2300">
                <a:latin typeface="Calibri"/>
                <a:ea typeface="Calibri"/>
                <a:cs typeface="Calibri"/>
              </a:rPr>
              <a:t>Conveni</a:t>
            </a:r>
          </a:p>
          <a:p>
            <a:r>
              <a:rPr lang="ca-ES" sz="2300">
                <a:latin typeface="Calibri"/>
                <a:ea typeface="Calibri"/>
                <a:cs typeface="Calibri"/>
                <a:hlinkClick r:id="rId5" tooltip="Declaració responsable, signada per cada una de les entitats que en forma part"/>
              </a:rPr>
              <a:t>Declaració responsable, signada per cada una de les entitats que en forma part</a:t>
            </a:r>
            <a:r>
              <a:rPr lang="ca-ES" sz="2300">
                <a:latin typeface="Calibri"/>
                <a:ea typeface="Calibri"/>
                <a:cs typeface="Calibri"/>
              </a:rPr>
              <a:t> (G346NIA-496)</a:t>
            </a:r>
          </a:p>
          <a:p>
            <a:endParaRPr lang="ca-ES" sz="2300"/>
          </a:p>
        </p:txBody>
      </p:sp>
    </p:spTree>
    <p:extLst>
      <p:ext uri="{BB962C8B-B14F-4D97-AF65-F5344CB8AC3E}">
        <p14:creationId xmlns:p14="http://schemas.microsoft.com/office/powerpoint/2010/main" val="255335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4" cstate="print"/>
          <a:stretch>
            <a:fillRect/>
          </a:stretch>
        </p:blipFill>
        <p:spPr>
          <a:xfrm>
            <a:off x="1565848" y="6286859"/>
            <a:ext cx="8785750" cy="503482"/>
          </a:xfrm>
          <a:prstGeom prst="rect">
            <a:avLst/>
          </a:prstGeom>
        </p:spPr>
      </p:pic>
      <p:sp>
        <p:nvSpPr>
          <p:cNvPr id="11" name="object 11"/>
          <p:cNvSpPr txBox="1"/>
          <p:nvPr/>
        </p:nvSpPr>
        <p:spPr>
          <a:xfrm>
            <a:off x="1288760" y="2378358"/>
            <a:ext cx="9848283" cy="1858842"/>
          </a:xfrm>
          <a:prstGeom prst="rect">
            <a:avLst/>
          </a:prstGeom>
        </p:spPr>
        <p:txBody>
          <a:bodyPr vert="horz" wrap="square" lIns="0" tIns="12065" rIns="0" bIns="0" rtlCol="0">
            <a:spAutoFit/>
          </a:bodyPr>
          <a:lstStyle/>
          <a:p>
            <a:pPr marL="355600" indent="-342900">
              <a:lnSpc>
                <a:spcPct val="100000"/>
              </a:lnSpc>
              <a:spcBef>
                <a:spcPts val="5"/>
              </a:spcBef>
              <a:buAutoNum type="arabicPeriod"/>
            </a:pPr>
            <a:r>
              <a:rPr lang="ca-ES" sz="2400">
                <a:latin typeface="Open Sans" panose="020B0606030504020204" pitchFamily="34" charset="0"/>
                <a:ea typeface="Open Sans" panose="020B0606030504020204" pitchFamily="34" charset="0"/>
                <a:cs typeface="Open Sans" panose="020B0606030504020204" pitchFamily="34" charset="0"/>
              </a:rPr>
              <a:t>Llegeix la documentació</a:t>
            </a:r>
          </a:p>
          <a:p>
            <a:pPr marL="355600" indent="-342900">
              <a:lnSpc>
                <a:spcPct val="100000"/>
              </a:lnSpc>
              <a:spcBef>
                <a:spcPts val="5"/>
              </a:spcBef>
              <a:buAutoNum type="arabicPeriod"/>
            </a:pPr>
            <a:r>
              <a:rPr lang="ca-ES" sz="2400">
                <a:latin typeface="Open Sans" panose="020B0606030504020204" pitchFamily="34" charset="0"/>
                <a:ea typeface="Open Sans" panose="020B0606030504020204" pitchFamily="34" charset="0"/>
                <a:cs typeface="Open Sans" panose="020B0606030504020204" pitchFamily="34" charset="0"/>
              </a:rPr>
              <a:t>Comprova els criteris d’elegibilitat</a:t>
            </a:r>
          </a:p>
          <a:p>
            <a:pPr marL="355600" indent="-342900">
              <a:lnSpc>
                <a:spcPct val="100000"/>
              </a:lnSpc>
              <a:spcBef>
                <a:spcPts val="5"/>
              </a:spcBef>
              <a:buAutoNum type="arabicPeriod"/>
            </a:pPr>
            <a:r>
              <a:rPr lang="ca-ES" sz="2400">
                <a:latin typeface="Open Sans" panose="020B0606030504020204" pitchFamily="34" charset="0"/>
                <a:ea typeface="Open Sans" panose="020B0606030504020204" pitchFamily="34" charset="0"/>
                <a:cs typeface="Open Sans" panose="020B0606030504020204" pitchFamily="34" charset="0"/>
              </a:rPr>
              <a:t>Descarrega els documents que cal entregar (pitch </a:t>
            </a:r>
            <a:r>
              <a:rPr lang="ca-ES" sz="2400" err="1">
                <a:latin typeface="Open Sans" panose="020B0606030504020204" pitchFamily="34" charset="0"/>
                <a:ea typeface="Open Sans" panose="020B0606030504020204" pitchFamily="34" charset="0"/>
                <a:cs typeface="Open Sans" panose="020B0606030504020204" pitchFamily="34" charset="0"/>
              </a:rPr>
              <a:t>deck</a:t>
            </a:r>
            <a:r>
              <a:rPr lang="ca-ES" sz="2400">
                <a:latin typeface="Open Sans" panose="020B0606030504020204" pitchFamily="34" charset="0"/>
                <a:ea typeface="Open Sans" panose="020B0606030504020204" pitchFamily="34" charset="0"/>
                <a:cs typeface="Open Sans" panose="020B0606030504020204" pitchFamily="34" charset="0"/>
              </a:rPr>
              <a:t> i </a:t>
            </a:r>
            <a:r>
              <a:rPr lang="ca-ES" sz="2400" err="1">
                <a:latin typeface="Open Sans" panose="020B0606030504020204" pitchFamily="34" charset="0"/>
                <a:ea typeface="Open Sans" panose="020B0606030504020204" pitchFamily="34" charset="0"/>
                <a:cs typeface="Open Sans" panose="020B0606030504020204" pitchFamily="34" charset="0"/>
              </a:rPr>
              <a:t>budget</a:t>
            </a:r>
            <a:r>
              <a:rPr lang="ca-ES" sz="2400">
                <a:latin typeface="Open Sans" panose="020B0606030504020204" pitchFamily="34" charset="0"/>
                <a:ea typeface="Open Sans" panose="020B0606030504020204" pitchFamily="34" charset="0"/>
                <a:cs typeface="Open Sans" panose="020B0606030504020204" pitchFamily="34" charset="0"/>
              </a:rPr>
              <a:t>)</a:t>
            </a:r>
          </a:p>
          <a:p>
            <a:pPr marL="355600" indent="-342900">
              <a:lnSpc>
                <a:spcPct val="100000"/>
              </a:lnSpc>
              <a:spcBef>
                <a:spcPts val="5"/>
              </a:spcBef>
              <a:buAutoNum type="arabicPeriod"/>
            </a:pPr>
            <a:r>
              <a:rPr lang="ca-ES" sz="2400">
                <a:latin typeface="Open Sans" panose="020B0606030504020204" pitchFamily="34" charset="0"/>
                <a:ea typeface="Open Sans" panose="020B0606030504020204" pitchFamily="34" charset="0"/>
                <a:cs typeface="Open Sans" panose="020B0606030504020204" pitchFamily="34" charset="0"/>
              </a:rPr>
              <a:t>Mira el formulari de presentació </a:t>
            </a:r>
          </a:p>
          <a:p>
            <a:pPr marL="355600" indent="-342900">
              <a:lnSpc>
                <a:spcPct val="100000"/>
              </a:lnSpc>
              <a:spcBef>
                <a:spcPts val="5"/>
              </a:spcBef>
              <a:buAutoNum type="arabicPeriod"/>
            </a:pPr>
            <a:r>
              <a:rPr lang="ca-ES" sz="2400">
                <a:latin typeface="Open Sans" panose="020B0606030504020204" pitchFamily="34" charset="0"/>
                <a:ea typeface="Open Sans" panose="020B0606030504020204" pitchFamily="34" charset="0"/>
                <a:cs typeface="Open Sans" panose="020B0606030504020204" pitchFamily="34" charset="0"/>
              </a:rPr>
              <a:t>Prepara la proposta</a:t>
            </a:r>
          </a:p>
        </p:txBody>
      </p:sp>
      <p:sp>
        <p:nvSpPr>
          <p:cNvPr id="16" name="object 8">
            <a:extLst>
              <a:ext uri="{FF2B5EF4-FFF2-40B4-BE49-F238E27FC236}">
                <a16:creationId xmlns:a16="http://schemas.microsoft.com/office/drawing/2014/main" id="{1505038E-5466-A08F-41AE-201CB43B68F8}"/>
              </a:ext>
            </a:extLst>
          </p:cNvPr>
          <p:cNvSpPr txBox="1">
            <a:spLocks/>
          </p:cNvSpPr>
          <p:nvPr/>
        </p:nvSpPr>
        <p:spPr>
          <a:xfrm>
            <a:off x="498536" y="501563"/>
            <a:ext cx="10662398"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Què fer abans​ presentar un projecte ?</a:t>
            </a:r>
          </a:p>
        </p:txBody>
      </p:sp>
      <p:sp>
        <p:nvSpPr>
          <p:cNvPr id="20" name="TextBox 19">
            <a:extLst>
              <a:ext uri="{FF2B5EF4-FFF2-40B4-BE49-F238E27FC236}">
                <a16:creationId xmlns:a16="http://schemas.microsoft.com/office/drawing/2014/main" id="{F4E7BA7C-6591-203E-9000-99E510E3D167}"/>
              </a:ext>
            </a:extLst>
          </p:cNvPr>
          <p:cNvSpPr txBox="1"/>
          <p:nvPr/>
        </p:nvSpPr>
        <p:spPr>
          <a:xfrm>
            <a:off x="1283072" y="1406898"/>
            <a:ext cx="9068526" cy="461665"/>
          </a:xfrm>
          <a:prstGeom prst="rect">
            <a:avLst/>
          </a:prstGeom>
          <a:noFill/>
        </p:spPr>
        <p:txBody>
          <a:bodyPr wrap="square">
            <a:spAutoFit/>
          </a:bodyPr>
          <a:lstStyle/>
          <a:p>
            <a:pPr marL="12700" algn="ctr">
              <a:lnSpc>
                <a:spcPct val="100000"/>
              </a:lnSpc>
              <a:spcBef>
                <a:spcPts val="95"/>
              </a:spcBef>
            </a:pPr>
            <a:r>
              <a:rPr lang="ca" sz="2400" b="1">
                <a:solidFill>
                  <a:srgbClr val="00B0F0"/>
                </a:solidFill>
                <a:latin typeface="Open Sans" panose="020B0606030504020204" pitchFamily="34" charset="0"/>
                <a:ea typeface="Open Sans" panose="020B0606030504020204" pitchFamily="34" charset="0"/>
                <a:cs typeface="Open Sans" panose="020B0606030504020204" pitchFamily="34" charset="0"/>
              </a:rPr>
              <a:t>Preparar correctament la teva aplicació t'ajudarà a estalviar temps més tard!</a:t>
            </a:r>
          </a:p>
        </p:txBody>
      </p:sp>
      <p:sp>
        <p:nvSpPr>
          <p:cNvPr id="22" name="TextBox 21">
            <a:extLst>
              <a:ext uri="{FF2B5EF4-FFF2-40B4-BE49-F238E27FC236}">
                <a16:creationId xmlns:a16="http://schemas.microsoft.com/office/drawing/2014/main" id="{B6D15A23-A1A1-E2D5-B032-4C7CCB7952A7}"/>
              </a:ext>
            </a:extLst>
          </p:cNvPr>
          <p:cNvSpPr txBox="1"/>
          <p:nvPr/>
        </p:nvSpPr>
        <p:spPr>
          <a:xfrm>
            <a:off x="1293540" y="4725600"/>
            <a:ext cx="5376203" cy="1043234"/>
          </a:xfrm>
          <a:prstGeom prst="rect">
            <a:avLst/>
          </a:prstGeom>
          <a:noFill/>
        </p:spPr>
        <p:txBody>
          <a:bodyPr wrap="square">
            <a:spAutoFit/>
          </a:bodyPr>
          <a:lstStyle/>
          <a:p>
            <a:pPr marL="12700">
              <a:lnSpc>
                <a:spcPct val="100000"/>
              </a:lnSpc>
              <a:spcBef>
                <a:spcPts val="95"/>
              </a:spcBef>
            </a:pPr>
            <a:r>
              <a:rPr lang="ca">
                <a:solidFill>
                  <a:schemeClr val="tx1"/>
                </a:solidFill>
                <a:latin typeface="Open Sans" panose="020B0606030504020204" pitchFamily="34" charset="0"/>
                <a:ea typeface="Open Sans" panose="020B0606030504020204" pitchFamily="34" charset="0"/>
                <a:cs typeface="Open Sans" panose="020B0606030504020204" pitchFamily="34" charset="0"/>
              </a:rPr>
              <a:t>Si teniu qualsevol dubte</a:t>
            </a:r>
          </a:p>
          <a:p>
            <a:pPr marL="12700">
              <a:lnSpc>
                <a:spcPct val="100000"/>
              </a:lnSpc>
              <a:spcBef>
                <a:spcPts val="95"/>
              </a:spcBef>
            </a:pPr>
            <a:r>
              <a:rPr lang="ca" b="1">
                <a:solidFill>
                  <a:schemeClr val="tx1"/>
                </a:solidFill>
                <a:latin typeface="Open Sans" panose="020B0606030504020204" pitchFamily="34" charset="0"/>
                <a:ea typeface="Open Sans" panose="020B0606030504020204" pitchFamily="34" charset="0"/>
                <a:cs typeface="Open Sans" panose="020B0606030504020204" pitchFamily="34" charset="0"/>
              </a:rPr>
              <a:t>Correu electrònic: </a:t>
            </a:r>
            <a:r>
              <a:rPr lang="ca">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rPr>
              <a:t>call-inquiries@be-future.eu</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2700">
              <a:lnSpc>
                <a:spcPct val="150000"/>
              </a:lnSpc>
              <a:spcBef>
                <a:spcPts val="95"/>
              </a:spcBef>
            </a:pPr>
            <a:r>
              <a:rPr lang="ca" b="1">
                <a:solidFill>
                  <a:schemeClr val="tx1"/>
                </a:solidFill>
                <a:latin typeface="Open Sans" panose="020B0606030504020204" pitchFamily="34" charset="0"/>
                <a:ea typeface="Open Sans" panose="020B0606030504020204" pitchFamily="34" charset="0"/>
                <a:cs typeface="Open Sans" panose="020B0606030504020204" pitchFamily="34" charset="0"/>
              </a:rPr>
              <a:t>LinkedIn </a:t>
            </a:r>
            <a:r>
              <a:rPr lang="ca">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ca">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rPr>
              <a:t>BEFuture</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Question Mark with solid fill">
            <a:extLst>
              <a:ext uri="{FF2B5EF4-FFF2-40B4-BE49-F238E27FC236}">
                <a16:creationId xmlns:a16="http://schemas.microsoft.com/office/drawing/2014/main" id="{F16D2E2A-F4E4-1F04-BA08-0CD890E38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7211" y="4740340"/>
            <a:ext cx="948525" cy="948525"/>
          </a:xfrm>
          <a:prstGeom prst="rect">
            <a:avLst/>
          </a:prstGeom>
        </p:spPr>
      </p:pic>
      <p:sp>
        <p:nvSpPr>
          <p:cNvPr id="8" name="object 10"/>
          <p:cNvSpPr txBox="1"/>
          <p:nvPr/>
        </p:nvSpPr>
        <p:spPr>
          <a:xfrm>
            <a:off x="7294923" y="4743482"/>
            <a:ext cx="4605674" cy="886140"/>
          </a:xfrm>
          <a:prstGeom prst="rect">
            <a:avLst/>
          </a:prstGeom>
        </p:spPr>
        <p:txBody>
          <a:bodyPr vert="horz" wrap="square" lIns="0" tIns="39370" rIns="0" bIns="0" rtlCol="0">
            <a:spAutoFit/>
          </a:bodyPr>
          <a:lstStyle/>
          <a:p>
            <a:pPr marL="279400">
              <a:lnSpc>
                <a:spcPct val="100000"/>
              </a:lnSpc>
            </a:pPr>
            <a:r>
              <a:rPr spc="-20" err="1">
                <a:solidFill>
                  <a:srgbClr val="00AFEF"/>
                </a:solidFill>
                <a:latin typeface="Open Sans" panose="020B0606030504020204" pitchFamily="34" charset="0"/>
                <a:ea typeface="Open Sans" panose="020B0606030504020204" pitchFamily="34" charset="0"/>
                <a:cs typeface="Open Sans" panose="020B0606030504020204" pitchFamily="34" charset="0"/>
              </a:rPr>
              <a:t>Consell</a:t>
            </a:r>
            <a:r>
              <a:rPr spc="-20">
                <a:solidFill>
                  <a:srgbClr val="00AFEF"/>
                </a:solidFill>
                <a:latin typeface="Open Sans" panose="020B0606030504020204" pitchFamily="34" charset="0"/>
                <a:ea typeface="Open Sans" panose="020B0606030504020204" pitchFamily="34" charset="0"/>
                <a:cs typeface="Open Sans" panose="020B0606030504020204" pitchFamily="34" charset="0"/>
              </a:rPr>
              <a:t>:</a:t>
            </a:r>
            <a:endParaRPr>
              <a:latin typeface="Open Sans" panose="020B0606030504020204" pitchFamily="34" charset="0"/>
              <a:ea typeface="Open Sans" panose="020B0606030504020204" pitchFamily="34" charset="0"/>
              <a:cs typeface="Open Sans" panose="020B0606030504020204" pitchFamily="34" charset="0"/>
            </a:endParaRPr>
          </a:p>
          <a:p>
            <a:pPr marL="12700" marR="5080" algn="just">
              <a:lnSpc>
                <a:spcPts val="1730"/>
              </a:lnSpc>
              <a:spcBef>
                <a:spcPts val="1005"/>
              </a:spcBef>
            </a:pPr>
            <a:r>
              <a:rPr lang="ca-ES" i="1" spc="65">
                <a:latin typeface="Open Sans" panose="020B0606030504020204" pitchFamily="34" charset="0"/>
                <a:ea typeface="Open Sans" panose="020B0606030504020204" pitchFamily="34" charset="0"/>
                <a:cs typeface="Open Sans" panose="020B0606030504020204" pitchFamily="34" charset="0"/>
              </a:rPr>
              <a:t>Pots guardar la sol·licitud i continuar més endavant!</a:t>
            </a:r>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9" name="object 9"/>
          <p:cNvPicPr/>
          <p:nvPr/>
        </p:nvPicPr>
        <p:blipFill>
          <a:blip r:embed="rId9" cstate="print"/>
          <a:stretch>
            <a:fillRect/>
          </a:stretch>
        </p:blipFill>
        <p:spPr>
          <a:xfrm>
            <a:off x="6834331" y="4390218"/>
            <a:ext cx="921184" cy="850664"/>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8" name="object 8"/>
          <p:cNvSpPr txBox="1">
            <a:spLocks noGrp="1"/>
          </p:cNvSpPr>
          <p:nvPr>
            <p:ph type="title"/>
          </p:nvPr>
        </p:nvSpPr>
        <p:spPr>
          <a:xfrm>
            <a:off x="645204" y="748350"/>
            <a:ext cx="11426146" cy="567463"/>
          </a:xfrm>
          <a:prstGeom prst="rect">
            <a:avLst/>
          </a:prstGeom>
        </p:spPr>
        <p:txBody>
          <a:bodyPr vert="horz" wrap="square" lIns="0" tIns="13335" rIns="0" bIns="0" rtlCol="0">
            <a:spAutoFit/>
          </a:bodyPr>
          <a:lstStyle/>
          <a:p>
            <a:pPr algn="l"/>
            <a:r>
              <a:rPr lang="ca-ES" sz="4000">
                <a:hlinkClick r:id="rId3"/>
              </a:rPr>
              <a:t>Pressupost Estimat Annex B </a:t>
            </a:r>
            <a:endParaRPr lang="ca-ES" sz="4000">
              <a:ea typeface="Open Sans Light"/>
              <a:cs typeface="Open Sans Light"/>
            </a:endParaRPr>
          </a:p>
        </p:txBody>
      </p:sp>
      <p:sp>
        <p:nvSpPr>
          <p:cNvPr id="9" name="object 9"/>
          <p:cNvSpPr txBox="1"/>
          <p:nvPr/>
        </p:nvSpPr>
        <p:spPr>
          <a:xfrm>
            <a:off x="308654" y="1670327"/>
            <a:ext cx="11266713" cy="4123565"/>
          </a:xfrm>
          <a:prstGeom prst="rect">
            <a:avLst/>
          </a:prstGeom>
        </p:spPr>
        <p:txBody>
          <a:bodyPr vert="horz" wrap="square" lIns="0" tIns="106045" rIns="0" bIns="0" rtlCol="0">
            <a:spAutoFit/>
          </a:bodyPr>
          <a:lstStyle/>
          <a:p>
            <a:r>
              <a:rPr lang="ca-ES" sz="2000"/>
              <a:t>Llegeix atentament les instruccions.</a:t>
            </a:r>
          </a:p>
          <a:p>
            <a:pPr marL="342900" indent="-342900">
              <a:buClr>
                <a:srgbClr val="88C83C"/>
              </a:buClr>
              <a:buFont typeface="+mj-lt"/>
              <a:buAutoNum type="arabicPeriod"/>
            </a:pPr>
            <a:r>
              <a:rPr lang="ca-ES" sz="2000"/>
              <a:t>Omple la informació del projecte per al sol·licitant principal i els socis del projecte (si escau).</a:t>
            </a:r>
          </a:p>
          <a:p>
            <a:pPr marL="342900" indent="-342900">
              <a:buClr>
                <a:srgbClr val="88C83C"/>
              </a:buClr>
              <a:buFont typeface="+mj-lt"/>
              <a:buAutoNum type="arabicPeriod"/>
            </a:pPr>
            <a:r>
              <a:rPr lang="ca-ES" sz="2000"/>
              <a:t>Omple les cel·les obligatòries del pressupost per a despeses de viatge i serveis (cel·les grogues).</a:t>
            </a:r>
          </a:p>
          <a:p>
            <a:pPr marL="800100" lvl="1" indent="-342900">
              <a:buFont typeface="Arial" panose="020B0604020202020204" pitchFamily="34" charset="0"/>
              <a:buChar char="•"/>
            </a:pPr>
            <a:r>
              <a:rPr lang="ca-ES" sz="2000"/>
              <a:t>Assegura't que tots els costos s'atribueixin a un beneficiari i a un tipus d'activitat.</a:t>
            </a:r>
          </a:p>
          <a:p>
            <a:r>
              <a:rPr lang="ca-ES" sz="2000" b="1">
                <a:solidFill>
                  <a:srgbClr val="88C83C"/>
                </a:solidFill>
              </a:rPr>
              <a:t>3. </a:t>
            </a:r>
            <a:r>
              <a:rPr lang="ca-ES" sz="2000"/>
              <a:t>Tingues en compte les següents normes pressupostàries:</a:t>
            </a:r>
          </a:p>
          <a:p>
            <a:pPr marL="742950" lvl="1" indent="-285750">
              <a:buFont typeface="Arial" panose="020B0604020202020204" pitchFamily="34" charset="0"/>
              <a:buChar char="•"/>
            </a:pPr>
            <a:r>
              <a:rPr lang="ca-ES" sz="2000"/>
              <a:t>El pressupost del projecte ha de superar els 20.000 €, amb una subvenció d'entre 20.000 i 30.000 €.</a:t>
            </a:r>
          </a:p>
          <a:p>
            <a:pPr marL="742950" lvl="1" indent="-285750">
              <a:buFont typeface="Arial" panose="020B0604020202020204" pitchFamily="34" charset="0"/>
              <a:buChar char="•"/>
            </a:pPr>
            <a:r>
              <a:rPr lang="ca-ES" sz="2000"/>
              <a:t>Almenys el 70% de l'import de la subvenció s'ha d'assignar a la(s) PIME(s).</a:t>
            </a:r>
          </a:p>
          <a:p>
            <a:pPr marL="742950" lvl="1" indent="-285750">
              <a:buFont typeface="Arial" panose="020B0604020202020204" pitchFamily="34" charset="0"/>
              <a:buChar char="•"/>
            </a:pPr>
            <a:r>
              <a:rPr lang="ca-ES" sz="2000"/>
              <a:t>Els costos de formació no poden superar el 15% del pressupost, i els costos de comunicació no poden superar el 10%.</a:t>
            </a:r>
          </a:p>
          <a:p>
            <a:r>
              <a:rPr lang="ca-ES" sz="2000">
                <a:solidFill>
                  <a:srgbClr val="88C83C"/>
                </a:solidFill>
              </a:rPr>
              <a:t>4. </a:t>
            </a:r>
            <a:r>
              <a:rPr lang="ca-ES" sz="2000"/>
              <a:t>Si escau, omple la fulla "Altres recursos" per a despeses de viatge i serveis (cel·les blanques).</a:t>
            </a:r>
          </a:p>
          <a:p>
            <a:r>
              <a:rPr lang="ca-ES" sz="2000" b="1">
                <a:solidFill>
                  <a:srgbClr val="88C83C"/>
                </a:solidFill>
              </a:rPr>
              <a:t>5. </a:t>
            </a:r>
            <a:r>
              <a:rPr lang="ca-ES" sz="2000"/>
              <a:t>Assegura't que tots els elements de la llista de comprovació del pressupost són correctes i presenta el teu pressupost.</a:t>
            </a:r>
          </a:p>
          <a:p>
            <a:pPr>
              <a:lnSpc>
                <a:spcPct val="100000"/>
              </a:lnSpc>
              <a:spcBef>
                <a:spcPts val="645"/>
              </a:spcBef>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8"/>
          <p:cNvSpPr txBox="1">
            <a:spLocks/>
          </p:cNvSpPr>
          <p:nvPr/>
        </p:nvSpPr>
        <p:spPr bwMode="auto">
          <a:xfrm>
            <a:off x="80054" y="748350"/>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1</a:t>
            </a:r>
          </a:p>
        </p:txBody>
      </p:sp>
      <p:sp>
        <p:nvSpPr>
          <p:cNvPr id="4" name="Rectangle 3"/>
          <p:cNvSpPr/>
          <p:nvPr/>
        </p:nvSpPr>
        <p:spPr>
          <a:xfrm>
            <a:off x="-50800" y="-67828"/>
            <a:ext cx="3398751" cy="461665"/>
          </a:xfrm>
          <a:prstGeom prst="rect">
            <a:avLst/>
          </a:prstGeom>
          <a:solidFill>
            <a:schemeClr val="accent1">
              <a:lumMod val="20000"/>
              <a:lumOff val="80000"/>
            </a:schemeClr>
          </a:solidFill>
        </p:spPr>
        <p:txBody>
          <a:bodyPr wrap="none">
            <a:spAutoFit/>
          </a:bodyPr>
          <a:lstStyle/>
          <a:p>
            <a:r>
              <a:rPr lang="ca-ES" sz="2400" b="1"/>
              <a:t>A) Documentació general</a:t>
            </a:r>
          </a:p>
        </p:txBody>
      </p:sp>
    </p:spTree>
    <p:extLst>
      <p:ext uri="{BB962C8B-B14F-4D97-AF65-F5344CB8AC3E}">
        <p14:creationId xmlns:p14="http://schemas.microsoft.com/office/powerpoint/2010/main" val="405121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10" name="object 10"/>
          <p:cNvSpPr txBox="1"/>
          <p:nvPr/>
        </p:nvSpPr>
        <p:spPr>
          <a:xfrm>
            <a:off x="101644" y="2744485"/>
            <a:ext cx="1307955" cy="289823"/>
          </a:xfrm>
          <a:prstGeom prst="rect">
            <a:avLst/>
          </a:prstGeom>
        </p:spPr>
        <p:txBody>
          <a:bodyPr vert="horz" wrap="square" lIns="0" tIns="12700" rIns="0" bIns="0" rtlCol="0" anchor="t">
            <a:spAutoFit/>
          </a:bodyPr>
          <a:lstStyle/>
          <a:p>
            <a:pPr marL="12700" algn="l">
              <a:lnSpc>
                <a:spcPct val="100000"/>
              </a:lnSpc>
              <a:spcBef>
                <a:spcPts val="100"/>
              </a:spcBef>
            </a:pPr>
            <a:r>
              <a:rPr lang="ca-ES" b="1">
                <a:solidFill>
                  <a:srgbClr val="00AFEF"/>
                </a:solidFill>
                <a:latin typeface="Open Sans"/>
                <a:ea typeface="Open Sans"/>
                <a:cs typeface="Open Sans"/>
              </a:rPr>
              <a:t>Informació</a:t>
            </a:r>
            <a:endParaRPr b="1">
              <a:latin typeface="Open Sans"/>
              <a:ea typeface="Open Sans"/>
              <a:cs typeface="Open Sans"/>
            </a:endParaRPr>
          </a:p>
        </p:txBody>
      </p:sp>
      <p:sp>
        <p:nvSpPr>
          <p:cNvPr id="9" name="Rectangle 8">
            <a:extLst>
              <a:ext uri="{FF2B5EF4-FFF2-40B4-BE49-F238E27FC236}">
                <a16:creationId xmlns:a16="http://schemas.microsoft.com/office/drawing/2014/main" id="{5458D74A-0A97-BAC6-A64D-D969FE7AFAC0}"/>
              </a:ext>
            </a:extLst>
          </p:cNvPr>
          <p:cNvSpPr/>
          <p:nvPr/>
        </p:nvSpPr>
        <p:spPr>
          <a:xfrm>
            <a:off x="1005840" y="1322024"/>
            <a:ext cx="811943" cy="8420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tge 3"/>
          <p:cNvPicPr>
            <a:picLocks noChangeAspect="1"/>
          </p:cNvPicPr>
          <p:nvPr/>
        </p:nvPicPr>
        <p:blipFill>
          <a:blip r:embed="rId3"/>
          <a:stretch>
            <a:fillRect/>
          </a:stretch>
        </p:blipFill>
        <p:spPr>
          <a:xfrm>
            <a:off x="1873249" y="1574596"/>
            <a:ext cx="10206989" cy="4560469"/>
          </a:xfrm>
          <a:prstGeom prst="rect">
            <a:avLst/>
          </a:prstGeom>
        </p:spPr>
      </p:pic>
      <p:sp>
        <p:nvSpPr>
          <p:cNvPr id="15" name="object 8"/>
          <p:cNvSpPr txBox="1">
            <a:spLocks/>
          </p:cNvSpPr>
          <p:nvPr/>
        </p:nvSpPr>
        <p:spPr bwMode="auto">
          <a:xfrm>
            <a:off x="641350" y="717966"/>
            <a:ext cx="11734800"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pPr algn="l"/>
            <a:r>
              <a:rPr lang="ca-ES" sz="4000">
                <a:hlinkClick r:id="rId4"/>
              </a:rPr>
              <a:t>Pressupost Estimat Annex B </a:t>
            </a:r>
            <a:endParaRPr lang="ca-ES" sz="4000">
              <a:ea typeface="Open Sans Light"/>
              <a:cs typeface="Open Sans Light"/>
            </a:endParaRPr>
          </a:p>
        </p:txBody>
      </p:sp>
      <p:sp>
        <p:nvSpPr>
          <p:cNvPr id="16" name="object 8"/>
          <p:cNvSpPr txBox="1">
            <a:spLocks/>
          </p:cNvSpPr>
          <p:nvPr/>
        </p:nvSpPr>
        <p:spPr bwMode="auto">
          <a:xfrm>
            <a:off x="80054" y="748350"/>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1</a:t>
            </a:r>
          </a:p>
        </p:txBody>
      </p:sp>
      <p:sp>
        <p:nvSpPr>
          <p:cNvPr id="17" name="Rectangle 16"/>
          <p:cNvSpPr/>
          <p:nvPr/>
        </p:nvSpPr>
        <p:spPr>
          <a:xfrm>
            <a:off x="-50800" y="-67828"/>
            <a:ext cx="3398751" cy="461665"/>
          </a:xfrm>
          <a:prstGeom prst="rect">
            <a:avLst/>
          </a:prstGeom>
          <a:solidFill>
            <a:schemeClr val="accent1">
              <a:lumMod val="20000"/>
              <a:lumOff val="80000"/>
            </a:schemeClr>
          </a:solidFill>
        </p:spPr>
        <p:txBody>
          <a:bodyPr wrap="none">
            <a:spAutoFit/>
          </a:bodyPr>
          <a:lstStyle/>
          <a:p>
            <a:r>
              <a:rPr lang="ca-ES" sz="2400" b="1"/>
              <a:t>A) Documentació general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A2496-D55D-A5D3-B9C3-461E405387E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DDC8742D-5490-B970-76C0-AC33BD926D89}"/>
              </a:ext>
            </a:extLst>
          </p:cNvPr>
          <p:cNvSpPr txBox="1">
            <a:spLocks noGrp="1"/>
          </p:cNvSpPr>
          <p:nvPr>
            <p:ph type="title"/>
          </p:nvPr>
        </p:nvSpPr>
        <p:spPr>
          <a:xfrm>
            <a:off x="25041" y="3107529"/>
            <a:ext cx="2059316" cy="382156"/>
          </a:xfrm>
          <a:prstGeom prst="rect">
            <a:avLst/>
          </a:prstGeom>
        </p:spPr>
        <p:txBody>
          <a:bodyPr vert="horz" wrap="square" lIns="0" tIns="12700" rIns="0" bIns="0" rtlCol="0">
            <a:spAutoFit/>
          </a:bodyPr>
          <a:lstStyle/>
          <a:p>
            <a:pPr marL="12700">
              <a:lnSpc>
                <a:spcPct val="100000"/>
              </a:lnSpc>
              <a:spcBef>
                <a:spcPts val="100"/>
              </a:spcBef>
            </a:pPr>
            <a:r>
              <a:rPr sz="2400" b="1" u="none" spc="45" err="1">
                <a:solidFill>
                  <a:srgbClr val="00AFEF"/>
                </a:solidFill>
                <a:latin typeface="Open Sans" panose="020B0606030504020204" pitchFamily="34" charset="0"/>
                <a:ea typeface="Open Sans" panose="020B0606030504020204" pitchFamily="34" charset="0"/>
                <a:cs typeface="Open Sans" panose="020B0606030504020204" pitchFamily="34" charset="0"/>
              </a:rPr>
              <a:t>Pressupost</a:t>
            </a:r>
            <a:endParaRPr sz="2400" b="1">
              <a:latin typeface="Open Sans" panose="020B0606030504020204" pitchFamily="34" charset="0"/>
              <a:ea typeface="Open Sans" panose="020B0606030504020204" pitchFamily="34" charset="0"/>
              <a:cs typeface="Open Sans" panose="020B0606030504020204" pitchFamily="34" charset="0"/>
            </a:endParaRPr>
          </a:p>
        </p:txBody>
      </p:sp>
      <p:pic>
        <p:nvPicPr>
          <p:cNvPr id="4" name="Imatge 3"/>
          <p:cNvPicPr>
            <a:picLocks noChangeAspect="1"/>
          </p:cNvPicPr>
          <p:nvPr/>
        </p:nvPicPr>
        <p:blipFill>
          <a:blip r:embed="rId2"/>
          <a:stretch>
            <a:fillRect/>
          </a:stretch>
        </p:blipFill>
        <p:spPr>
          <a:xfrm>
            <a:off x="2435284" y="1938829"/>
            <a:ext cx="9629299" cy="4163521"/>
          </a:xfrm>
          <a:prstGeom prst="rect">
            <a:avLst/>
          </a:prstGeom>
        </p:spPr>
      </p:pic>
      <p:sp>
        <p:nvSpPr>
          <p:cNvPr id="14" name="object 8"/>
          <p:cNvSpPr txBox="1">
            <a:spLocks/>
          </p:cNvSpPr>
          <p:nvPr/>
        </p:nvSpPr>
        <p:spPr bwMode="auto">
          <a:xfrm>
            <a:off x="645204" y="748350"/>
            <a:ext cx="11426146"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pPr algn="l"/>
            <a:r>
              <a:rPr lang="ca-ES" sz="4000">
                <a:hlinkClick r:id="rId3"/>
              </a:rPr>
              <a:t>Pressupost Estimat Annex B </a:t>
            </a:r>
            <a:endParaRPr lang="ca-ES" sz="4000">
              <a:ea typeface="Open Sans Light"/>
              <a:cs typeface="Open Sans Light"/>
            </a:endParaRPr>
          </a:p>
        </p:txBody>
      </p:sp>
      <p:sp>
        <p:nvSpPr>
          <p:cNvPr id="15" name="object 8"/>
          <p:cNvSpPr txBox="1">
            <a:spLocks/>
          </p:cNvSpPr>
          <p:nvPr/>
        </p:nvSpPr>
        <p:spPr bwMode="auto">
          <a:xfrm>
            <a:off x="80054" y="748350"/>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1</a:t>
            </a:r>
          </a:p>
        </p:txBody>
      </p:sp>
      <p:sp>
        <p:nvSpPr>
          <p:cNvPr id="16" name="Rectangle 15"/>
          <p:cNvSpPr/>
          <p:nvPr/>
        </p:nvSpPr>
        <p:spPr>
          <a:xfrm>
            <a:off x="-50800" y="-67828"/>
            <a:ext cx="3398751" cy="461665"/>
          </a:xfrm>
          <a:prstGeom prst="rect">
            <a:avLst/>
          </a:prstGeom>
          <a:solidFill>
            <a:schemeClr val="accent1">
              <a:lumMod val="20000"/>
              <a:lumOff val="80000"/>
            </a:schemeClr>
          </a:solidFill>
        </p:spPr>
        <p:txBody>
          <a:bodyPr wrap="none">
            <a:spAutoFit/>
          </a:bodyPr>
          <a:lstStyle/>
          <a:p>
            <a:r>
              <a:rPr lang="ca-ES" sz="2400" b="1"/>
              <a:t>A) Documentació general</a:t>
            </a:r>
          </a:p>
        </p:txBody>
      </p:sp>
    </p:spTree>
    <p:extLst>
      <p:ext uri="{BB962C8B-B14F-4D97-AF65-F5344CB8AC3E}">
        <p14:creationId xmlns:p14="http://schemas.microsoft.com/office/powerpoint/2010/main" val="313104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BCC2-B0F4-D3BD-6944-A52285785355}"/>
              </a:ext>
            </a:extLst>
          </p:cNvPr>
          <p:cNvSpPr>
            <a:spLocks noGrp="1"/>
          </p:cNvSpPr>
          <p:nvPr>
            <p:ph type="title"/>
          </p:nvPr>
        </p:nvSpPr>
        <p:spPr>
          <a:xfrm>
            <a:off x="838200" y="150882"/>
            <a:ext cx="10515600" cy="1325563"/>
          </a:xfrm>
        </p:spPr>
        <p:txBody>
          <a:bodyPr/>
          <a:lstStyle/>
          <a:p>
            <a:pPr algn="ctr"/>
            <a:r>
              <a:rPr lang="ca" sz="4000" b="1" noProof="0"/>
              <a:t>En què consisteix el projecte </a:t>
            </a:r>
            <a:r>
              <a:rPr lang="ca" sz="4000" b="1" noProof="0" err="1"/>
              <a:t>BEFuture </a:t>
            </a:r>
            <a:r>
              <a:rPr lang="ca" sz="4000" b="1" noProof="0"/>
              <a:t>?</a:t>
            </a:r>
            <a:endParaRPr lang="en-US" sz="4000" b="1" noProof="0"/>
          </a:p>
        </p:txBody>
      </p:sp>
      <p:pic>
        <p:nvPicPr>
          <p:cNvPr id="4" name="object 9">
            <a:extLst>
              <a:ext uri="{FF2B5EF4-FFF2-40B4-BE49-F238E27FC236}">
                <a16:creationId xmlns:a16="http://schemas.microsoft.com/office/drawing/2014/main" id="{93C6F02C-5590-D4F5-AF98-1A95D9BEF201}"/>
              </a:ext>
            </a:extLst>
          </p:cNvPr>
          <p:cNvPicPr/>
          <p:nvPr/>
        </p:nvPicPr>
        <p:blipFill>
          <a:blip r:embed="rId2" cstate="print"/>
          <a:stretch>
            <a:fillRect/>
          </a:stretch>
        </p:blipFill>
        <p:spPr>
          <a:xfrm>
            <a:off x="1038761" y="3629926"/>
            <a:ext cx="4829832" cy="2333932"/>
          </a:xfrm>
          <a:prstGeom prst="rect">
            <a:avLst/>
          </a:prstGeom>
        </p:spPr>
      </p:pic>
      <p:sp>
        <p:nvSpPr>
          <p:cNvPr id="11" name="object 10">
            <a:extLst>
              <a:ext uri="{FF2B5EF4-FFF2-40B4-BE49-F238E27FC236}">
                <a16:creationId xmlns:a16="http://schemas.microsoft.com/office/drawing/2014/main" id="{CF7C9052-2F87-0DB9-0EA8-863770101206}"/>
              </a:ext>
            </a:extLst>
          </p:cNvPr>
          <p:cNvSpPr txBox="1"/>
          <p:nvPr/>
        </p:nvSpPr>
        <p:spPr>
          <a:xfrm>
            <a:off x="1033330" y="3513329"/>
            <a:ext cx="1320165" cy="391160"/>
          </a:xfrm>
          <a:prstGeom prst="rect">
            <a:avLst/>
          </a:prstGeom>
        </p:spPr>
        <p:txBody>
          <a:bodyPr vert="horz" wrap="square" lIns="0" tIns="12700" rIns="0" bIns="0" rtlCol="0">
            <a:spAutoFit/>
          </a:bodyPr>
          <a:lstStyle/>
          <a:p>
            <a:pPr marL="12700">
              <a:lnSpc>
                <a:spcPct val="100000"/>
              </a:lnSpc>
              <a:spcBef>
                <a:spcPts val="100"/>
              </a:spcBef>
            </a:pPr>
            <a:r>
              <a:rPr sz="2400" spc="-10">
                <a:solidFill>
                  <a:srgbClr val="00AFEF"/>
                </a:solidFill>
                <a:latin typeface="Open Sans" panose="020B0606030504020204" pitchFamily="34" charset="0"/>
                <a:cs typeface="Open Sans" panose="020B0606030504020204" pitchFamily="34" charset="0"/>
              </a:rPr>
              <a:t>Socis:</a:t>
            </a:r>
            <a:endParaRPr sz="2400">
              <a:latin typeface="Open Sans" panose="020B0606030504020204" pitchFamily="34" charset="0"/>
              <a:cs typeface="Open Sans" panose="020B0606030504020204" pitchFamily="34" charset="0"/>
            </a:endParaRPr>
          </a:p>
        </p:txBody>
      </p:sp>
      <p:sp>
        <p:nvSpPr>
          <p:cNvPr id="14" name="object 11">
            <a:extLst>
              <a:ext uri="{FF2B5EF4-FFF2-40B4-BE49-F238E27FC236}">
                <a16:creationId xmlns:a16="http://schemas.microsoft.com/office/drawing/2014/main" id="{AB0E9F50-96E9-640A-5911-44A82095B559}"/>
              </a:ext>
            </a:extLst>
          </p:cNvPr>
          <p:cNvSpPr txBox="1"/>
          <p:nvPr/>
        </p:nvSpPr>
        <p:spPr>
          <a:xfrm>
            <a:off x="7924799" y="3208333"/>
            <a:ext cx="3949987" cy="2893100"/>
          </a:xfrm>
          <a:prstGeom prst="rect">
            <a:avLst/>
          </a:prstGeom>
        </p:spPr>
        <p:txBody>
          <a:bodyPr vert="horz" wrap="square" lIns="0" tIns="12700" rIns="0" bIns="0" rtlCol="0" anchor="t">
            <a:spAutoFit/>
          </a:bodyPr>
          <a:lstStyle/>
          <a:p>
            <a:pPr marL="12700">
              <a:lnSpc>
                <a:spcPct val="100000"/>
              </a:lnSpc>
              <a:spcBef>
                <a:spcPts val="100"/>
              </a:spcBef>
            </a:pPr>
            <a:r>
              <a:rPr lang="ca" sz="2400" spc="45">
                <a:solidFill>
                  <a:srgbClr val="00AFEF"/>
                </a:solidFill>
                <a:latin typeface="Open Sans" panose="020B0606030504020204" pitchFamily="34" charset="0"/>
                <a:cs typeface="Open Sans" panose="020B0606030504020204" pitchFamily="34" charset="0"/>
              </a:rPr>
              <a:t>Programa </a:t>
            </a:r>
            <a:r>
              <a:rPr sz="2400" spc="45">
                <a:solidFill>
                  <a:srgbClr val="00AFEF"/>
                </a:solidFill>
                <a:latin typeface="Open Sans" panose="020B0606030504020204" pitchFamily="34" charset="0"/>
                <a:cs typeface="Open Sans" panose="020B0606030504020204" pitchFamily="34" charset="0"/>
              </a:rPr>
              <a:t>:</a:t>
            </a:r>
            <a:endParaRPr sz="2400">
              <a:latin typeface="Open Sans" panose="020B0606030504020204" pitchFamily="34" charset="0"/>
              <a:cs typeface="Open Sans" panose="020B0606030504020204" pitchFamily="34" charset="0"/>
            </a:endParaRPr>
          </a:p>
          <a:p>
            <a:pPr marL="12700">
              <a:lnSpc>
                <a:spcPct val="100000"/>
              </a:lnSpc>
              <a:spcBef>
                <a:spcPts val="55"/>
              </a:spcBef>
            </a:pPr>
            <a:r>
              <a:rPr lang="ca-ES" sz="1600" spc="-25">
                <a:latin typeface="Open Sans"/>
                <a:ea typeface="Open Sans"/>
                <a:cs typeface="Open Sans"/>
              </a:rPr>
              <a:t>Single</a:t>
            </a:r>
            <a:r>
              <a:rPr sz="1600" spc="-20">
                <a:latin typeface="Open Sans"/>
                <a:ea typeface="Open Sans"/>
                <a:cs typeface="Open Sans"/>
              </a:rPr>
              <a:t> </a:t>
            </a:r>
            <a:r>
              <a:rPr lang="ca-ES" sz="1600" err="1">
                <a:latin typeface="Open Sans"/>
                <a:ea typeface="Open Sans"/>
                <a:cs typeface="Open Sans"/>
              </a:rPr>
              <a:t>Market</a:t>
            </a:r>
            <a:r>
              <a:rPr sz="1600" spc="-35">
                <a:latin typeface="Open Sans"/>
                <a:ea typeface="Open Sans"/>
                <a:cs typeface="Open Sans"/>
              </a:rPr>
              <a:t> </a:t>
            </a:r>
            <a:r>
              <a:rPr lang="ca" sz="1600" err="1">
                <a:latin typeface="Open Sans"/>
                <a:ea typeface="Open Sans"/>
                <a:cs typeface="Open Sans"/>
              </a:rPr>
              <a:t>Programme</a:t>
            </a:r>
            <a:r>
              <a:rPr sz="1600" spc="-5">
                <a:latin typeface="Open Sans"/>
                <a:ea typeface="Open Sans"/>
                <a:cs typeface="Open Sans"/>
              </a:rPr>
              <a:t> </a:t>
            </a:r>
            <a:r>
              <a:rPr sz="1600" spc="-70">
                <a:latin typeface="Open Sans"/>
                <a:ea typeface="Open Sans"/>
                <a:cs typeface="Open Sans"/>
              </a:rPr>
              <a:t>(SMP) </a:t>
            </a:r>
            <a:r>
              <a:rPr lang="ca" sz="1600" spc="-70">
                <a:latin typeface="Open Sans"/>
                <a:ea typeface="Open Sans"/>
                <a:cs typeface="Open Sans"/>
              </a:rPr>
              <a:t>– </a:t>
            </a:r>
            <a:r>
              <a:rPr lang="ca-ES" sz="1600" spc="-70">
                <a:latin typeface="Open Sans"/>
                <a:ea typeface="Open Sans"/>
                <a:cs typeface="Open Sans"/>
              </a:rPr>
              <a:t>Comissió Europea</a:t>
            </a:r>
            <a:endParaRPr sz="1600">
              <a:latin typeface="Open Sans"/>
              <a:ea typeface="Open Sans"/>
              <a:cs typeface="Open Sans"/>
            </a:endParaRPr>
          </a:p>
          <a:p>
            <a:pPr>
              <a:lnSpc>
                <a:spcPct val="100000"/>
              </a:lnSpc>
              <a:spcBef>
                <a:spcPts val="985"/>
              </a:spcBef>
            </a:pPr>
            <a:endParaRPr sz="1600">
              <a:latin typeface="Open Sans" panose="020B0606030504020204" pitchFamily="34" charset="0"/>
              <a:cs typeface="Open Sans" panose="020B0606030504020204" pitchFamily="34" charset="0"/>
            </a:endParaRPr>
          </a:p>
          <a:p>
            <a:pPr marL="12700">
              <a:lnSpc>
                <a:spcPct val="100000"/>
              </a:lnSpc>
            </a:pPr>
            <a:r>
              <a:rPr sz="2400" spc="-10">
                <a:solidFill>
                  <a:srgbClr val="00AFEF"/>
                </a:solidFill>
                <a:latin typeface="Open Sans" panose="020B0606030504020204" pitchFamily="34" charset="0"/>
                <a:cs typeface="Open Sans" panose="020B0606030504020204" pitchFamily="34" charset="0"/>
              </a:rPr>
              <a:t>Pressupost:</a:t>
            </a:r>
            <a:endParaRPr sz="2400">
              <a:latin typeface="Open Sans" panose="020B0606030504020204" pitchFamily="34" charset="0"/>
              <a:cs typeface="Open Sans" panose="020B0606030504020204" pitchFamily="34" charset="0"/>
            </a:endParaRPr>
          </a:p>
          <a:p>
            <a:pPr marL="12700">
              <a:lnSpc>
                <a:spcPct val="100000"/>
              </a:lnSpc>
              <a:spcBef>
                <a:spcPts val="55"/>
              </a:spcBef>
            </a:pPr>
            <a:r>
              <a:rPr sz="1600">
                <a:latin typeface="Open Sans" panose="020B0606030504020204" pitchFamily="34" charset="0"/>
                <a:cs typeface="Open Sans" panose="020B0606030504020204" pitchFamily="34" charset="0"/>
              </a:rPr>
              <a:t>4,1</a:t>
            </a:r>
            <a:r>
              <a:rPr sz="1600" spc="-50">
                <a:latin typeface="Open Sans" panose="020B0606030504020204" pitchFamily="34" charset="0"/>
                <a:cs typeface="Open Sans" panose="020B0606030504020204" pitchFamily="34" charset="0"/>
              </a:rPr>
              <a:t> </a:t>
            </a:r>
            <a:r>
              <a:rPr sz="1600">
                <a:latin typeface="Open Sans" panose="020B0606030504020204" pitchFamily="34" charset="0"/>
                <a:cs typeface="Open Sans" panose="020B0606030504020204" pitchFamily="34" charset="0"/>
              </a:rPr>
              <a:t>M</a:t>
            </a:r>
            <a:r>
              <a:rPr sz="1600" spc="-55">
                <a:latin typeface="Open Sans" panose="020B0606030504020204" pitchFamily="34" charset="0"/>
                <a:cs typeface="Open Sans" panose="020B0606030504020204" pitchFamily="34" charset="0"/>
              </a:rPr>
              <a:t> </a:t>
            </a:r>
            <a:r>
              <a:rPr sz="1600" spc="-25">
                <a:latin typeface="Open Sans" panose="020B0606030504020204" pitchFamily="34" charset="0"/>
                <a:cs typeface="Open Sans" panose="020B0606030504020204" pitchFamily="34" charset="0"/>
              </a:rPr>
              <a:t>EUR</a:t>
            </a:r>
            <a:endParaRPr sz="1600">
              <a:latin typeface="Open Sans" panose="020B0606030504020204" pitchFamily="34" charset="0"/>
              <a:cs typeface="Open Sans" panose="020B0606030504020204" pitchFamily="34" charset="0"/>
            </a:endParaRPr>
          </a:p>
          <a:p>
            <a:pPr>
              <a:lnSpc>
                <a:spcPct val="100000"/>
              </a:lnSpc>
              <a:spcBef>
                <a:spcPts val="985"/>
              </a:spcBef>
            </a:pPr>
            <a:endParaRPr sz="1600">
              <a:latin typeface="Open Sans" panose="020B0606030504020204" pitchFamily="34" charset="0"/>
              <a:cs typeface="Open Sans" panose="020B0606030504020204" pitchFamily="34" charset="0"/>
            </a:endParaRPr>
          </a:p>
          <a:p>
            <a:pPr marL="12700">
              <a:lnSpc>
                <a:spcPct val="100000"/>
              </a:lnSpc>
            </a:pPr>
            <a:r>
              <a:rPr sz="2400" spc="-10">
                <a:solidFill>
                  <a:srgbClr val="00AFEF"/>
                </a:solidFill>
                <a:latin typeface="Open Sans" panose="020B0606030504020204" pitchFamily="34" charset="0"/>
                <a:cs typeface="Open Sans" panose="020B0606030504020204" pitchFamily="34" charset="0"/>
              </a:rPr>
              <a:t>Calendari:</a:t>
            </a:r>
            <a:endParaRPr sz="2400">
              <a:latin typeface="Open Sans" panose="020B0606030504020204" pitchFamily="34" charset="0"/>
              <a:cs typeface="Open Sans" panose="020B0606030504020204" pitchFamily="34" charset="0"/>
            </a:endParaRPr>
          </a:p>
          <a:p>
            <a:pPr marL="12700">
              <a:lnSpc>
                <a:spcPct val="100000"/>
              </a:lnSpc>
              <a:spcBef>
                <a:spcPts val="55"/>
              </a:spcBef>
            </a:pPr>
            <a:r>
              <a:rPr sz="1600">
                <a:latin typeface="Open Sans" panose="020B0606030504020204" pitchFamily="34" charset="0"/>
                <a:cs typeface="Open Sans" panose="020B0606030504020204" pitchFamily="34" charset="0"/>
              </a:rPr>
              <a:t>setembre</a:t>
            </a:r>
            <a:r>
              <a:rPr sz="1600" spc="30">
                <a:latin typeface="Open Sans" panose="020B0606030504020204" pitchFamily="34" charset="0"/>
                <a:cs typeface="Open Sans" panose="020B0606030504020204" pitchFamily="34" charset="0"/>
              </a:rPr>
              <a:t> </a:t>
            </a:r>
            <a:r>
              <a:rPr sz="1600">
                <a:latin typeface="Open Sans" panose="020B0606030504020204" pitchFamily="34" charset="0"/>
                <a:cs typeface="Open Sans" panose="020B0606030504020204" pitchFamily="34" charset="0"/>
              </a:rPr>
              <a:t>2023</a:t>
            </a:r>
            <a:r>
              <a:rPr sz="1600" spc="20">
                <a:latin typeface="Open Sans" panose="020B0606030504020204" pitchFamily="34" charset="0"/>
                <a:cs typeface="Open Sans" panose="020B0606030504020204" pitchFamily="34" charset="0"/>
              </a:rPr>
              <a:t> </a:t>
            </a:r>
            <a:r>
              <a:rPr sz="1600" spc="-100">
                <a:latin typeface="Open Sans" panose="020B0606030504020204" pitchFamily="34" charset="0"/>
                <a:cs typeface="Open Sans" panose="020B0606030504020204" pitchFamily="34" charset="0"/>
              </a:rPr>
              <a:t>–</a:t>
            </a:r>
            <a:r>
              <a:rPr sz="1600" spc="10">
                <a:latin typeface="Open Sans" panose="020B0606030504020204" pitchFamily="34" charset="0"/>
                <a:cs typeface="Open Sans" panose="020B0606030504020204" pitchFamily="34" charset="0"/>
              </a:rPr>
              <a:t> </a:t>
            </a:r>
            <a:r>
              <a:rPr sz="1600">
                <a:latin typeface="Open Sans" panose="020B0606030504020204" pitchFamily="34" charset="0"/>
                <a:cs typeface="Open Sans" panose="020B0606030504020204" pitchFamily="34" charset="0"/>
              </a:rPr>
              <a:t>març</a:t>
            </a:r>
            <a:r>
              <a:rPr sz="1600" spc="20">
                <a:latin typeface="Open Sans" panose="020B0606030504020204" pitchFamily="34" charset="0"/>
                <a:cs typeface="Open Sans" panose="020B0606030504020204" pitchFamily="34" charset="0"/>
              </a:rPr>
              <a:t> </a:t>
            </a:r>
            <a:r>
              <a:rPr sz="1600" spc="-20">
                <a:latin typeface="Open Sans" panose="020B0606030504020204" pitchFamily="34" charset="0"/>
                <a:cs typeface="Open Sans" panose="020B0606030504020204" pitchFamily="34" charset="0"/>
              </a:rPr>
              <a:t>2026</a:t>
            </a:r>
            <a:endParaRPr sz="1600">
              <a:latin typeface="Open Sans" panose="020B0606030504020204" pitchFamily="34" charset="0"/>
              <a:cs typeface="Open Sans" panose="020B0606030504020204" pitchFamily="34" charset="0"/>
            </a:endParaRPr>
          </a:p>
        </p:txBody>
      </p:sp>
      <p:sp>
        <p:nvSpPr>
          <p:cNvPr id="16" name="object 12">
            <a:extLst>
              <a:ext uri="{FF2B5EF4-FFF2-40B4-BE49-F238E27FC236}">
                <a16:creationId xmlns:a16="http://schemas.microsoft.com/office/drawing/2014/main" id="{BF29DCA4-69F9-B997-2205-273AC273D43C}"/>
              </a:ext>
            </a:extLst>
          </p:cNvPr>
          <p:cNvSpPr/>
          <p:nvPr/>
        </p:nvSpPr>
        <p:spPr>
          <a:xfrm>
            <a:off x="6950174" y="5397117"/>
            <a:ext cx="640080" cy="640080"/>
          </a:xfrm>
          <a:custGeom>
            <a:avLst/>
            <a:gdLst/>
            <a:ahLst/>
            <a:cxnLst/>
            <a:rect l="l" t="t" r="r" b="b"/>
            <a:pathLst>
              <a:path w="640079" h="640079">
                <a:moveTo>
                  <a:pt x="169430" y="28244"/>
                </a:moveTo>
                <a:lnTo>
                  <a:pt x="167259" y="17081"/>
                </a:lnTo>
                <a:lnTo>
                  <a:pt x="161302" y="8128"/>
                </a:lnTo>
                <a:lnTo>
                  <a:pt x="152349" y="2159"/>
                </a:lnTo>
                <a:lnTo>
                  <a:pt x="141185" y="0"/>
                </a:lnTo>
                <a:lnTo>
                  <a:pt x="130022" y="2159"/>
                </a:lnTo>
                <a:lnTo>
                  <a:pt x="121069" y="8128"/>
                </a:lnTo>
                <a:lnTo>
                  <a:pt x="115112" y="17081"/>
                </a:lnTo>
                <a:lnTo>
                  <a:pt x="112953" y="28244"/>
                </a:lnTo>
                <a:lnTo>
                  <a:pt x="112953" y="84721"/>
                </a:lnTo>
                <a:lnTo>
                  <a:pt x="115112" y="95885"/>
                </a:lnTo>
                <a:lnTo>
                  <a:pt x="121069" y="104838"/>
                </a:lnTo>
                <a:lnTo>
                  <a:pt x="130022" y="110794"/>
                </a:lnTo>
                <a:lnTo>
                  <a:pt x="141185" y="112953"/>
                </a:lnTo>
                <a:lnTo>
                  <a:pt x="152349" y="110794"/>
                </a:lnTo>
                <a:lnTo>
                  <a:pt x="161302" y="104838"/>
                </a:lnTo>
                <a:lnTo>
                  <a:pt x="167259" y="95885"/>
                </a:lnTo>
                <a:lnTo>
                  <a:pt x="169430" y="84721"/>
                </a:lnTo>
                <a:lnTo>
                  <a:pt x="169430" y="28244"/>
                </a:lnTo>
                <a:close/>
              </a:path>
              <a:path w="640079" h="640079">
                <a:moveTo>
                  <a:pt x="527100" y="28244"/>
                </a:moveTo>
                <a:lnTo>
                  <a:pt x="524929" y="17081"/>
                </a:lnTo>
                <a:lnTo>
                  <a:pt x="518972" y="8115"/>
                </a:lnTo>
                <a:lnTo>
                  <a:pt x="510019" y="2159"/>
                </a:lnTo>
                <a:lnTo>
                  <a:pt x="498856" y="0"/>
                </a:lnTo>
                <a:lnTo>
                  <a:pt x="487692" y="2159"/>
                </a:lnTo>
                <a:lnTo>
                  <a:pt x="478739" y="8115"/>
                </a:lnTo>
                <a:lnTo>
                  <a:pt x="472782" y="17081"/>
                </a:lnTo>
                <a:lnTo>
                  <a:pt x="470623" y="28244"/>
                </a:lnTo>
                <a:lnTo>
                  <a:pt x="470623" y="84721"/>
                </a:lnTo>
                <a:lnTo>
                  <a:pt x="472782" y="95885"/>
                </a:lnTo>
                <a:lnTo>
                  <a:pt x="478739" y="104838"/>
                </a:lnTo>
                <a:lnTo>
                  <a:pt x="487692" y="110794"/>
                </a:lnTo>
                <a:lnTo>
                  <a:pt x="498856" y="112953"/>
                </a:lnTo>
                <a:lnTo>
                  <a:pt x="510019" y="110794"/>
                </a:lnTo>
                <a:lnTo>
                  <a:pt x="518972" y="104838"/>
                </a:lnTo>
                <a:lnTo>
                  <a:pt x="524929" y="95885"/>
                </a:lnTo>
                <a:lnTo>
                  <a:pt x="527100" y="84721"/>
                </a:lnTo>
                <a:lnTo>
                  <a:pt x="527100" y="28244"/>
                </a:lnTo>
                <a:close/>
              </a:path>
              <a:path w="640079" h="640079">
                <a:moveTo>
                  <a:pt x="640041" y="225552"/>
                </a:moveTo>
                <a:lnTo>
                  <a:pt x="583565" y="225552"/>
                </a:lnTo>
                <a:lnTo>
                  <a:pt x="583565" y="282702"/>
                </a:lnTo>
                <a:lnTo>
                  <a:pt x="583565" y="357632"/>
                </a:lnTo>
                <a:lnTo>
                  <a:pt x="432968" y="357632"/>
                </a:lnTo>
                <a:lnTo>
                  <a:pt x="432968" y="282702"/>
                </a:lnTo>
                <a:lnTo>
                  <a:pt x="583565" y="282702"/>
                </a:lnTo>
                <a:lnTo>
                  <a:pt x="583565" y="225552"/>
                </a:lnTo>
                <a:lnTo>
                  <a:pt x="395325" y="225552"/>
                </a:lnTo>
                <a:lnTo>
                  <a:pt x="395325" y="282702"/>
                </a:lnTo>
                <a:lnTo>
                  <a:pt x="395325" y="357632"/>
                </a:lnTo>
                <a:lnTo>
                  <a:pt x="244729" y="357632"/>
                </a:lnTo>
                <a:lnTo>
                  <a:pt x="244729" y="282702"/>
                </a:lnTo>
                <a:lnTo>
                  <a:pt x="395325" y="282702"/>
                </a:lnTo>
                <a:lnTo>
                  <a:pt x="395325" y="225552"/>
                </a:lnTo>
                <a:lnTo>
                  <a:pt x="207073" y="225552"/>
                </a:lnTo>
                <a:lnTo>
                  <a:pt x="207073" y="282702"/>
                </a:lnTo>
                <a:lnTo>
                  <a:pt x="207073" y="357632"/>
                </a:lnTo>
                <a:lnTo>
                  <a:pt x="56476" y="357632"/>
                </a:lnTo>
                <a:lnTo>
                  <a:pt x="56476" y="282702"/>
                </a:lnTo>
                <a:lnTo>
                  <a:pt x="207073" y="282702"/>
                </a:lnTo>
                <a:lnTo>
                  <a:pt x="207073" y="225552"/>
                </a:lnTo>
                <a:lnTo>
                  <a:pt x="0" y="225552"/>
                </a:lnTo>
                <a:lnTo>
                  <a:pt x="0" y="282702"/>
                </a:lnTo>
                <a:lnTo>
                  <a:pt x="0" y="357632"/>
                </a:lnTo>
                <a:lnTo>
                  <a:pt x="0" y="639572"/>
                </a:lnTo>
                <a:lnTo>
                  <a:pt x="640041" y="639572"/>
                </a:lnTo>
                <a:lnTo>
                  <a:pt x="640041" y="583692"/>
                </a:lnTo>
                <a:lnTo>
                  <a:pt x="56476" y="583692"/>
                </a:lnTo>
                <a:lnTo>
                  <a:pt x="56476" y="508762"/>
                </a:lnTo>
                <a:lnTo>
                  <a:pt x="207073" y="508762"/>
                </a:lnTo>
                <a:lnTo>
                  <a:pt x="207073" y="583590"/>
                </a:lnTo>
                <a:lnTo>
                  <a:pt x="244729" y="583590"/>
                </a:lnTo>
                <a:lnTo>
                  <a:pt x="244729" y="508762"/>
                </a:lnTo>
                <a:lnTo>
                  <a:pt x="395325" y="508762"/>
                </a:lnTo>
                <a:lnTo>
                  <a:pt x="395325" y="583590"/>
                </a:lnTo>
                <a:lnTo>
                  <a:pt x="432968" y="583590"/>
                </a:lnTo>
                <a:lnTo>
                  <a:pt x="432968" y="508762"/>
                </a:lnTo>
                <a:lnTo>
                  <a:pt x="583565" y="508762"/>
                </a:lnTo>
                <a:lnTo>
                  <a:pt x="583565" y="583590"/>
                </a:lnTo>
                <a:lnTo>
                  <a:pt x="640041" y="583590"/>
                </a:lnTo>
                <a:lnTo>
                  <a:pt x="640041" y="508762"/>
                </a:lnTo>
                <a:lnTo>
                  <a:pt x="640041" y="508292"/>
                </a:lnTo>
                <a:lnTo>
                  <a:pt x="640041" y="470662"/>
                </a:lnTo>
                <a:lnTo>
                  <a:pt x="56476" y="470662"/>
                </a:lnTo>
                <a:lnTo>
                  <a:pt x="56476" y="395732"/>
                </a:lnTo>
                <a:lnTo>
                  <a:pt x="207073" y="395732"/>
                </a:lnTo>
                <a:lnTo>
                  <a:pt x="207073" y="470636"/>
                </a:lnTo>
                <a:lnTo>
                  <a:pt x="244729" y="470636"/>
                </a:lnTo>
                <a:lnTo>
                  <a:pt x="244729" y="395732"/>
                </a:lnTo>
                <a:lnTo>
                  <a:pt x="395325" y="395732"/>
                </a:lnTo>
                <a:lnTo>
                  <a:pt x="395325" y="470636"/>
                </a:lnTo>
                <a:lnTo>
                  <a:pt x="432968" y="470636"/>
                </a:lnTo>
                <a:lnTo>
                  <a:pt x="432968" y="395732"/>
                </a:lnTo>
                <a:lnTo>
                  <a:pt x="583565" y="395732"/>
                </a:lnTo>
                <a:lnTo>
                  <a:pt x="583565" y="470636"/>
                </a:lnTo>
                <a:lnTo>
                  <a:pt x="640041" y="470636"/>
                </a:lnTo>
                <a:lnTo>
                  <a:pt x="640041" y="282384"/>
                </a:lnTo>
                <a:lnTo>
                  <a:pt x="640041" y="225552"/>
                </a:lnTo>
                <a:close/>
              </a:path>
              <a:path w="640079" h="640079">
                <a:moveTo>
                  <a:pt x="640041" y="56476"/>
                </a:moveTo>
                <a:lnTo>
                  <a:pt x="564743" y="56476"/>
                </a:lnTo>
                <a:lnTo>
                  <a:pt x="564743" y="84721"/>
                </a:lnTo>
                <a:lnTo>
                  <a:pt x="559612" y="110502"/>
                </a:lnTo>
                <a:lnTo>
                  <a:pt x="545566" y="131432"/>
                </a:lnTo>
                <a:lnTo>
                  <a:pt x="524637" y="145478"/>
                </a:lnTo>
                <a:lnTo>
                  <a:pt x="498856" y="150609"/>
                </a:lnTo>
                <a:lnTo>
                  <a:pt x="473075" y="145478"/>
                </a:lnTo>
                <a:lnTo>
                  <a:pt x="452145" y="131432"/>
                </a:lnTo>
                <a:lnTo>
                  <a:pt x="438111" y="110502"/>
                </a:lnTo>
                <a:lnTo>
                  <a:pt x="432968" y="84721"/>
                </a:lnTo>
                <a:lnTo>
                  <a:pt x="432968" y="56476"/>
                </a:lnTo>
                <a:lnTo>
                  <a:pt x="207073" y="56476"/>
                </a:lnTo>
                <a:lnTo>
                  <a:pt x="207073" y="84721"/>
                </a:lnTo>
                <a:lnTo>
                  <a:pt x="201942" y="110502"/>
                </a:lnTo>
                <a:lnTo>
                  <a:pt x="187896" y="131432"/>
                </a:lnTo>
                <a:lnTo>
                  <a:pt x="166966" y="145478"/>
                </a:lnTo>
                <a:lnTo>
                  <a:pt x="141185" y="150609"/>
                </a:lnTo>
                <a:lnTo>
                  <a:pt x="115404" y="145478"/>
                </a:lnTo>
                <a:lnTo>
                  <a:pt x="94475" y="131432"/>
                </a:lnTo>
                <a:lnTo>
                  <a:pt x="80441" y="110502"/>
                </a:lnTo>
                <a:lnTo>
                  <a:pt x="75298" y="84721"/>
                </a:lnTo>
                <a:lnTo>
                  <a:pt x="75298" y="56476"/>
                </a:lnTo>
                <a:lnTo>
                  <a:pt x="0" y="56476"/>
                </a:lnTo>
                <a:lnTo>
                  <a:pt x="0" y="188252"/>
                </a:lnTo>
                <a:lnTo>
                  <a:pt x="640041" y="188252"/>
                </a:lnTo>
                <a:lnTo>
                  <a:pt x="640041" y="56476"/>
                </a:lnTo>
                <a:close/>
              </a:path>
            </a:pathLst>
          </a:custGeom>
          <a:solidFill>
            <a:schemeClr val="bg1">
              <a:lumMod val="50000"/>
            </a:schemeClr>
          </a:solidFill>
          <a:ln>
            <a:noFill/>
          </a:ln>
        </p:spPr>
        <p:txBody>
          <a:bodyPr wrap="square" lIns="0" tIns="0" rIns="0" bIns="0" rtlCol="0"/>
          <a:lstStyle/>
          <a:p>
            <a:endParaRPr/>
          </a:p>
        </p:txBody>
      </p:sp>
      <p:sp>
        <p:nvSpPr>
          <p:cNvPr id="18" name="object 14">
            <a:extLst>
              <a:ext uri="{FF2B5EF4-FFF2-40B4-BE49-F238E27FC236}">
                <a16:creationId xmlns:a16="http://schemas.microsoft.com/office/drawing/2014/main" id="{203750E9-45E8-C4BC-236F-2CA826ACA8D5}"/>
              </a:ext>
            </a:extLst>
          </p:cNvPr>
          <p:cNvSpPr txBox="1"/>
          <p:nvPr/>
        </p:nvSpPr>
        <p:spPr>
          <a:xfrm>
            <a:off x="6682426" y="1719017"/>
            <a:ext cx="4313379" cy="1262524"/>
          </a:xfrm>
          <a:prstGeom prst="rect">
            <a:avLst/>
          </a:prstGeom>
          <a:solidFill>
            <a:srgbClr val="FFFFFF"/>
          </a:solidFill>
          <a:ln w="12700">
            <a:solidFill>
              <a:srgbClr val="6FAC46"/>
            </a:solidFill>
          </a:ln>
        </p:spPr>
        <p:txBody>
          <a:bodyPr vert="horz" wrap="square" lIns="0" tIns="31114" rIns="0" bIns="0" rtlCol="0" anchor="t">
            <a:spAutoFit/>
          </a:bodyPr>
          <a:lstStyle/>
          <a:p>
            <a:pPr marL="248920" marR="242570" algn="ctr">
              <a:spcBef>
                <a:spcPts val="244"/>
              </a:spcBef>
            </a:pPr>
            <a:r>
              <a:rPr lang="ca-ES" sz="2000" spc="50">
                <a:latin typeface="Open Sans"/>
                <a:ea typeface="Open Sans"/>
                <a:cs typeface="Open Sans"/>
              </a:rPr>
              <a:t>La</a:t>
            </a:r>
            <a:r>
              <a:rPr sz="2000" spc="50">
                <a:latin typeface="Open Sans"/>
                <a:ea typeface="Open Sans"/>
                <a:cs typeface="Open Sans"/>
              </a:rPr>
              <a:t> </a:t>
            </a:r>
            <a:r>
              <a:rPr lang="ca-ES" sz="2000" spc="50">
                <a:latin typeface="Open Sans"/>
                <a:ea typeface="Open Sans"/>
                <a:cs typeface="Open Sans"/>
              </a:rPr>
              <a:t>nostra</a:t>
            </a:r>
            <a:r>
              <a:rPr sz="2000" spc="-60">
                <a:latin typeface="Open Sans"/>
                <a:ea typeface="Open Sans"/>
                <a:cs typeface="Open Sans"/>
              </a:rPr>
              <a:t> </a:t>
            </a:r>
            <a:r>
              <a:rPr sz="2000">
                <a:latin typeface="Open Sans"/>
                <a:ea typeface="Open Sans"/>
                <a:cs typeface="Open Sans"/>
              </a:rPr>
              <a:t>missió</a:t>
            </a:r>
            <a:r>
              <a:rPr sz="2000" spc="-35">
                <a:latin typeface="Open Sans"/>
                <a:ea typeface="Open Sans"/>
                <a:cs typeface="Open Sans"/>
              </a:rPr>
              <a:t> </a:t>
            </a:r>
            <a:r>
              <a:rPr sz="2000">
                <a:latin typeface="Open Sans"/>
                <a:ea typeface="Open Sans"/>
                <a:cs typeface="Open Sans"/>
              </a:rPr>
              <a:t>és</a:t>
            </a:r>
            <a:r>
              <a:rPr sz="2000" spc="-60">
                <a:latin typeface="Open Sans"/>
                <a:ea typeface="Open Sans"/>
                <a:cs typeface="Open Sans"/>
              </a:rPr>
              <a:t> </a:t>
            </a:r>
            <a:r>
              <a:rPr lang="ca-ES" sz="2000" spc="90">
                <a:latin typeface="Open Sans"/>
                <a:ea typeface="Open Sans"/>
                <a:cs typeface="Open Sans"/>
              </a:rPr>
              <a:t> </a:t>
            </a:r>
            <a:r>
              <a:rPr sz="2000" spc="45">
                <a:latin typeface="Open Sans"/>
                <a:ea typeface="Open Sans"/>
                <a:cs typeface="Open Sans"/>
              </a:rPr>
              <a:t>transformar</a:t>
            </a:r>
            <a:r>
              <a:rPr sz="2000" spc="-35">
                <a:latin typeface="Open Sans"/>
                <a:ea typeface="Open Sans"/>
                <a:cs typeface="Open Sans"/>
              </a:rPr>
              <a:t> </a:t>
            </a:r>
            <a:r>
              <a:rPr sz="2000" spc="30">
                <a:latin typeface="Open Sans"/>
                <a:ea typeface="Open Sans"/>
                <a:cs typeface="Open Sans"/>
              </a:rPr>
              <a:t>la </a:t>
            </a:r>
            <a:r>
              <a:rPr sz="2000">
                <a:latin typeface="Open Sans"/>
                <a:ea typeface="Open Sans"/>
                <a:cs typeface="Open Sans"/>
              </a:rPr>
              <a:t>indústria</a:t>
            </a:r>
            <a:r>
              <a:rPr sz="2000" spc="35">
                <a:latin typeface="Open Sans"/>
                <a:ea typeface="Open Sans"/>
                <a:cs typeface="Open Sans"/>
              </a:rPr>
              <a:t> </a:t>
            </a:r>
            <a:r>
              <a:rPr lang="ca-ES" sz="2000" spc="55">
                <a:latin typeface="Open Sans"/>
                <a:ea typeface="Open Sans"/>
                <a:cs typeface="Open Sans"/>
              </a:rPr>
              <a:t>perquè sigui </a:t>
            </a:r>
            <a:r>
              <a:rPr lang="ca-ES" sz="2000" spc="55">
                <a:solidFill>
                  <a:srgbClr val="000000"/>
                </a:solidFill>
                <a:latin typeface="Open Sans"/>
                <a:ea typeface="Open Sans"/>
                <a:cs typeface="Open Sans"/>
              </a:rPr>
              <a:t>més</a:t>
            </a:r>
            <a:r>
              <a:rPr lang="ca-ES" sz="2000" spc="75">
                <a:solidFill>
                  <a:srgbClr val="000000"/>
                </a:solidFill>
                <a:latin typeface="Open Sans"/>
                <a:ea typeface="Open Sans"/>
                <a:cs typeface="Open Sans"/>
              </a:rPr>
              <a:t> </a:t>
            </a:r>
            <a:r>
              <a:rPr lang="ca-ES" sz="2000" spc="-10" err="1">
                <a:solidFill>
                  <a:srgbClr val="66A744"/>
                </a:solidFill>
                <a:latin typeface="Open Sans"/>
                <a:ea typeface="Open Sans"/>
                <a:cs typeface="Open Sans"/>
              </a:rPr>
              <a:t>regenerativa</a:t>
            </a:r>
            <a:r>
              <a:rPr sz="2000" spc="-10">
                <a:solidFill>
                  <a:srgbClr val="66A744"/>
                </a:solidFill>
                <a:latin typeface="Open Sans"/>
                <a:ea typeface="Open Sans"/>
                <a:cs typeface="Open Sans"/>
              </a:rPr>
              <a:t>, </a:t>
            </a:r>
            <a:r>
              <a:rPr lang="ca-ES" sz="2000" err="1">
                <a:solidFill>
                  <a:srgbClr val="66A744"/>
                </a:solidFill>
                <a:latin typeface="Open Sans"/>
                <a:ea typeface="Open Sans"/>
                <a:cs typeface="Open Sans"/>
              </a:rPr>
              <a:t>resilient</a:t>
            </a:r>
            <a:r>
              <a:rPr sz="2000">
                <a:solidFill>
                  <a:srgbClr val="66A744"/>
                </a:solidFill>
                <a:latin typeface="Open Sans"/>
                <a:ea typeface="Open Sans"/>
                <a:cs typeface="Open Sans"/>
              </a:rPr>
              <a:t> </a:t>
            </a:r>
            <a:r>
              <a:rPr lang="ca-ES" sz="2000" err="1">
                <a:solidFill>
                  <a:srgbClr val="66A744"/>
                </a:solidFill>
                <a:latin typeface="Open Sans"/>
                <a:ea typeface="Open Sans"/>
                <a:cs typeface="Open Sans"/>
              </a:rPr>
              <a:t>i</a:t>
            </a:r>
            <a:r>
              <a:rPr sz="2000" spc="-5">
                <a:solidFill>
                  <a:srgbClr val="66A744"/>
                </a:solidFill>
                <a:latin typeface="Open Sans"/>
                <a:ea typeface="Open Sans"/>
                <a:cs typeface="Open Sans"/>
              </a:rPr>
              <a:t> </a:t>
            </a:r>
            <a:r>
              <a:rPr lang="en-US" sz="2000" spc="-10">
                <a:solidFill>
                  <a:srgbClr val="66A744"/>
                </a:solidFill>
                <a:latin typeface="Open Sans"/>
                <a:ea typeface="Open Sans"/>
                <a:cs typeface="Open Sans"/>
              </a:rPr>
              <a:t>responsible.</a:t>
            </a:r>
            <a:endParaRPr lang="en-US" sz="2000" spc="-10">
              <a:latin typeface="Open Sans"/>
              <a:ea typeface="Open Sans"/>
              <a:cs typeface="Open Sans"/>
            </a:endParaRPr>
          </a:p>
        </p:txBody>
      </p:sp>
      <p:sp>
        <p:nvSpPr>
          <p:cNvPr id="19" name="object 15">
            <a:extLst>
              <a:ext uri="{FF2B5EF4-FFF2-40B4-BE49-F238E27FC236}">
                <a16:creationId xmlns:a16="http://schemas.microsoft.com/office/drawing/2014/main" id="{4A7B10CC-5913-C83F-431C-6715ED683EC1}"/>
              </a:ext>
            </a:extLst>
          </p:cNvPr>
          <p:cNvSpPr txBox="1"/>
          <p:nvPr/>
        </p:nvSpPr>
        <p:spPr>
          <a:xfrm>
            <a:off x="945402" y="1717708"/>
            <a:ext cx="5002530" cy="1262524"/>
          </a:xfrm>
          <a:prstGeom prst="rect">
            <a:avLst/>
          </a:prstGeom>
          <a:solidFill>
            <a:srgbClr val="FFFFFF"/>
          </a:solidFill>
          <a:ln w="12700">
            <a:solidFill>
              <a:srgbClr val="5B9BD4"/>
            </a:solidFill>
          </a:ln>
        </p:spPr>
        <p:txBody>
          <a:bodyPr vert="horz" wrap="square" lIns="0" tIns="31114" rIns="0" bIns="0" rtlCol="0" anchor="t">
            <a:spAutoFit/>
          </a:bodyPr>
          <a:lstStyle/>
          <a:p>
            <a:pPr marL="96520" marR="89535" indent="-1905" algn="ctr">
              <a:spcBef>
                <a:spcPts val="244"/>
              </a:spcBef>
            </a:pPr>
            <a:r>
              <a:rPr lang="ca-ES" sz="2000" err="1">
                <a:latin typeface="Open Sans"/>
                <a:ea typeface="Open Sans"/>
                <a:cs typeface="Open Sans"/>
              </a:rPr>
              <a:t>BEFuture</a:t>
            </a:r>
            <a:r>
              <a:rPr lang="ca-ES" sz="2000">
                <a:latin typeface="Open Sans"/>
                <a:ea typeface="Open Sans"/>
                <a:cs typeface="Open Sans"/>
              </a:rPr>
              <a:t> vol </a:t>
            </a:r>
            <a:r>
              <a:rPr lang="ca-ES" sz="2000" err="1">
                <a:latin typeface="Open Sans"/>
                <a:ea typeface="Open Sans"/>
                <a:cs typeface="Open Sans"/>
              </a:rPr>
              <a:t>contribuïr</a:t>
            </a:r>
            <a:r>
              <a:rPr lang="ca-ES" sz="2000">
                <a:latin typeface="Open Sans"/>
                <a:ea typeface="Open Sans"/>
                <a:cs typeface="Open Sans"/>
              </a:rPr>
              <a:t> a impulsar un </a:t>
            </a:r>
            <a:r>
              <a:rPr lang="ca-ES" sz="2000" b="1">
                <a:solidFill>
                  <a:schemeClr val="accent6"/>
                </a:solidFill>
                <a:latin typeface="Open Sans"/>
                <a:ea typeface="Open Sans"/>
                <a:cs typeface="Open Sans"/>
              </a:rPr>
              <a:t>canvi positiu </a:t>
            </a:r>
            <a:r>
              <a:rPr lang="ca-ES" sz="2000">
                <a:latin typeface="Open Sans"/>
                <a:ea typeface="Open Sans"/>
                <a:cs typeface="Open Sans"/>
              </a:rPr>
              <a:t>en el sector dels esdeveniments de negocis a tota Europa.</a:t>
            </a:r>
            <a:endParaRPr sz="2000">
              <a:latin typeface="Open Sans"/>
              <a:ea typeface="Open Sans"/>
              <a:cs typeface="Open Sans"/>
            </a:endParaRPr>
          </a:p>
        </p:txBody>
      </p:sp>
      <p:grpSp>
        <p:nvGrpSpPr>
          <p:cNvPr id="20" name="object 16">
            <a:extLst>
              <a:ext uri="{FF2B5EF4-FFF2-40B4-BE49-F238E27FC236}">
                <a16:creationId xmlns:a16="http://schemas.microsoft.com/office/drawing/2014/main" id="{60241A34-8C66-F19A-455C-8A1F15EA487F}"/>
              </a:ext>
            </a:extLst>
          </p:cNvPr>
          <p:cNvGrpSpPr/>
          <p:nvPr/>
        </p:nvGrpSpPr>
        <p:grpSpPr>
          <a:xfrm>
            <a:off x="6912545" y="3252869"/>
            <a:ext cx="715645" cy="678180"/>
            <a:chOff x="6573320" y="3223834"/>
            <a:chExt cx="715645" cy="678180"/>
          </a:xfrm>
          <a:solidFill>
            <a:schemeClr val="bg1">
              <a:lumMod val="50000"/>
            </a:schemeClr>
          </a:solidFill>
        </p:grpSpPr>
        <p:pic>
          <p:nvPicPr>
            <p:cNvPr id="21" name="object 17">
              <a:extLst>
                <a:ext uri="{FF2B5EF4-FFF2-40B4-BE49-F238E27FC236}">
                  <a16:creationId xmlns:a16="http://schemas.microsoft.com/office/drawing/2014/main" id="{8C40605C-D94B-FDE9-BE92-15E949F916DF}"/>
                </a:ext>
              </a:extLst>
            </p:cNvPr>
            <p:cNvPicPr/>
            <p:nvPr/>
          </p:nvPicPr>
          <p:blipFill>
            <a:blip r:embed="rId3" cstate="print"/>
            <a:stretch>
              <a:fillRect/>
            </a:stretch>
          </p:blipFill>
          <p:spPr>
            <a:xfrm>
              <a:off x="6893340" y="3308606"/>
              <a:ext cx="75298" cy="75301"/>
            </a:xfrm>
            <a:prstGeom prst="rect">
              <a:avLst/>
            </a:prstGeom>
            <a:grpFill/>
            <a:ln>
              <a:noFill/>
            </a:ln>
          </p:spPr>
        </p:pic>
        <p:sp>
          <p:nvSpPr>
            <p:cNvPr id="22" name="object 18">
              <a:extLst>
                <a:ext uri="{FF2B5EF4-FFF2-40B4-BE49-F238E27FC236}">
                  <a16:creationId xmlns:a16="http://schemas.microsoft.com/office/drawing/2014/main" id="{97626EF3-A1D4-FECD-7CE9-A5FAB30573BB}"/>
                </a:ext>
              </a:extLst>
            </p:cNvPr>
            <p:cNvSpPr/>
            <p:nvPr/>
          </p:nvSpPr>
          <p:spPr>
            <a:xfrm>
              <a:off x="6573320" y="3223834"/>
              <a:ext cx="715645" cy="678180"/>
            </a:xfrm>
            <a:custGeom>
              <a:avLst/>
              <a:gdLst/>
              <a:ahLst/>
              <a:cxnLst/>
              <a:rect l="l" t="t" r="r" b="b"/>
              <a:pathLst>
                <a:path w="715645" h="678179">
                  <a:moveTo>
                    <a:pt x="55212" y="206900"/>
                  </a:moveTo>
                  <a:lnTo>
                    <a:pt x="19117" y="206900"/>
                  </a:lnTo>
                  <a:lnTo>
                    <a:pt x="357669" y="0"/>
                  </a:lnTo>
                  <a:lnTo>
                    <a:pt x="393818" y="22091"/>
                  </a:lnTo>
                  <a:lnTo>
                    <a:pt x="357669" y="22091"/>
                  </a:lnTo>
                  <a:lnTo>
                    <a:pt x="55212" y="206900"/>
                  </a:lnTo>
                  <a:close/>
                </a:path>
                <a:path w="715645" h="678179">
                  <a:moveTo>
                    <a:pt x="696221" y="206900"/>
                  </a:moveTo>
                  <a:lnTo>
                    <a:pt x="660126" y="206900"/>
                  </a:lnTo>
                  <a:lnTo>
                    <a:pt x="357669" y="22091"/>
                  </a:lnTo>
                  <a:lnTo>
                    <a:pt x="393818" y="22091"/>
                  </a:lnTo>
                  <a:lnTo>
                    <a:pt x="696221" y="206900"/>
                  </a:lnTo>
                  <a:close/>
                </a:path>
                <a:path w="715645" h="678179">
                  <a:moveTo>
                    <a:pt x="696514" y="225905"/>
                  </a:moveTo>
                  <a:lnTo>
                    <a:pt x="18824" y="225905"/>
                  </a:lnTo>
                  <a:lnTo>
                    <a:pt x="18824" y="206900"/>
                  </a:lnTo>
                  <a:lnTo>
                    <a:pt x="696514" y="206900"/>
                  </a:lnTo>
                  <a:lnTo>
                    <a:pt x="696514" y="225905"/>
                  </a:lnTo>
                  <a:close/>
                </a:path>
                <a:path w="715645" h="678179">
                  <a:moveTo>
                    <a:pt x="649452" y="272968"/>
                  </a:moveTo>
                  <a:lnTo>
                    <a:pt x="65886" y="272968"/>
                  </a:lnTo>
                  <a:lnTo>
                    <a:pt x="65886" y="225905"/>
                  </a:lnTo>
                  <a:lnTo>
                    <a:pt x="84711" y="225905"/>
                  </a:lnTo>
                  <a:lnTo>
                    <a:pt x="84711" y="254143"/>
                  </a:lnTo>
                  <a:lnTo>
                    <a:pt x="649452" y="254143"/>
                  </a:lnTo>
                  <a:lnTo>
                    <a:pt x="649452" y="272968"/>
                  </a:lnTo>
                  <a:close/>
                </a:path>
                <a:path w="715645" h="678179">
                  <a:moveTo>
                    <a:pt x="649452" y="254143"/>
                  </a:moveTo>
                  <a:lnTo>
                    <a:pt x="630627" y="254143"/>
                  </a:lnTo>
                  <a:lnTo>
                    <a:pt x="630627" y="225905"/>
                  </a:lnTo>
                  <a:lnTo>
                    <a:pt x="649452" y="225905"/>
                  </a:lnTo>
                  <a:lnTo>
                    <a:pt x="649452" y="254143"/>
                  </a:lnTo>
                  <a:close/>
                </a:path>
                <a:path w="715645" h="678179">
                  <a:moveTo>
                    <a:pt x="122360" y="564762"/>
                  </a:moveTo>
                  <a:lnTo>
                    <a:pt x="103535" y="564762"/>
                  </a:lnTo>
                  <a:lnTo>
                    <a:pt x="103535" y="272968"/>
                  </a:lnTo>
                  <a:lnTo>
                    <a:pt x="122360" y="272968"/>
                  </a:lnTo>
                  <a:lnTo>
                    <a:pt x="122360" y="564762"/>
                  </a:lnTo>
                  <a:close/>
                </a:path>
                <a:path w="715645" h="678179">
                  <a:moveTo>
                    <a:pt x="160010" y="564762"/>
                  </a:moveTo>
                  <a:lnTo>
                    <a:pt x="141185" y="564762"/>
                  </a:lnTo>
                  <a:lnTo>
                    <a:pt x="141185" y="272968"/>
                  </a:lnTo>
                  <a:lnTo>
                    <a:pt x="160010" y="272968"/>
                  </a:lnTo>
                  <a:lnTo>
                    <a:pt x="160010" y="564762"/>
                  </a:lnTo>
                  <a:close/>
                </a:path>
                <a:path w="715645" h="678179">
                  <a:moveTo>
                    <a:pt x="235308" y="564762"/>
                  </a:moveTo>
                  <a:lnTo>
                    <a:pt x="216484" y="564762"/>
                  </a:lnTo>
                  <a:lnTo>
                    <a:pt x="216484" y="272968"/>
                  </a:lnTo>
                  <a:lnTo>
                    <a:pt x="235308" y="272968"/>
                  </a:lnTo>
                  <a:lnTo>
                    <a:pt x="235308" y="564762"/>
                  </a:lnTo>
                  <a:close/>
                </a:path>
                <a:path w="715645" h="678179">
                  <a:moveTo>
                    <a:pt x="272958" y="564762"/>
                  </a:moveTo>
                  <a:lnTo>
                    <a:pt x="254133" y="564762"/>
                  </a:lnTo>
                  <a:lnTo>
                    <a:pt x="254133" y="272968"/>
                  </a:lnTo>
                  <a:lnTo>
                    <a:pt x="272958" y="272968"/>
                  </a:lnTo>
                  <a:lnTo>
                    <a:pt x="272958" y="564762"/>
                  </a:lnTo>
                  <a:close/>
                </a:path>
                <a:path w="715645" h="678179">
                  <a:moveTo>
                    <a:pt x="348257" y="564762"/>
                  </a:moveTo>
                  <a:lnTo>
                    <a:pt x="329432" y="564762"/>
                  </a:lnTo>
                  <a:lnTo>
                    <a:pt x="329432" y="272968"/>
                  </a:lnTo>
                  <a:lnTo>
                    <a:pt x="348257" y="272968"/>
                  </a:lnTo>
                  <a:lnTo>
                    <a:pt x="348257" y="564762"/>
                  </a:lnTo>
                  <a:close/>
                </a:path>
                <a:path w="715645" h="678179">
                  <a:moveTo>
                    <a:pt x="385906" y="564762"/>
                  </a:moveTo>
                  <a:lnTo>
                    <a:pt x="367081" y="564762"/>
                  </a:lnTo>
                  <a:lnTo>
                    <a:pt x="367081" y="272968"/>
                  </a:lnTo>
                  <a:lnTo>
                    <a:pt x="385906" y="272968"/>
                  </a:lnTo>
                  <a:lnTo>
                    <a:pt x="385906" y="564762"/>
                  </a:lnTo>
                  <a:close/>
                </a:path>
                <a:path w="715645" h="678179">
                  <a:moveTo>
                    <a:pt x="461205" y="564762"/>
                  </a:moveTo>
                  <a:lnTo>
                    <a:pt x="442380" y="564762"/>
                  </a:lnTo>
                  <a:lnTo>
                    <a:pt x="442380" y="272968"/>
                  </a:lnTo>
                  <a:lnTo>
                    <a:pt x="461205" y="272968"/>
                  </a:lnTo>
                  <a:lnTo>
                    <a:pt x="461205" y="564762"/>
                  </a:lnTo>
                  <a:close/>
                </a:path>
                <a:path w="715645" h="678179">
                  <a:moveTo>
                    <a:pt x="498854" y="564762"/>
                  </a:moveTo>
                  <a:lnTo>
                    <a:pt x="480030" y="564762"/>
                  </a:lnTo>
                  <a:lnTo>
                    <a:pt x="480030" y="272968"/>
                  </a:lnTo>
                  <a:lnTo>
                    <a:pt x="498854" y="272968"/>
                  </a:lnTo>
                  <a:lnTo>
                    <a:pt x="498854" y="564762"/>
                  </a:lnTo>
                  <a:close/>
                </a:path>
                <a:path w="715645" h="678179">
                  <a:moveTo>
                    <a:pt x="574153" y="564762"/>
                  </a:moveTo>
                  <a:lnTo>
                    <a:pt x="555329" y="564762"/>
                  </a:lnTo>
                  <a:lnTo>
                    <a:pt x="555329" y="272968"/>
                  </a:lnTo>
                  <a:lnTo>
                    <a:pt x="574153" y="272968"/>
                  </a:lnTo>
                  <a:lnTo>
                    <a:pt x="574153" y="564762"/>
                  </a:lnTo>
                  <a:close/>
                </a:path>
                <a:path w="715645" h="678179">
                  <a:moveTo>
                    <a:pt x="611803" y="564762"/>
                  </a:moveTo>
                  <a:lnTo>
                    <a:pt x="592978" y="564762"/>
                  </a:lnTo>
                  <a:lnTo>
                    <a:pt x="592978" y="272968"/>
                  </a:lnTo>
                  <a:lnTo>
                    <a:pt x="611803" y="272968"/>
                  </a:lnTo>
                  <a:lnTo>
                    <a:pt x="611803" y="564762"/>
                  </a:lnTo>
                  <a:close/>
                </a:path>
                <a:path w="715645" h="678179">
                  <a:moveTo>
                    <a:pt x="715339" y="677715"/>
                  </a:moveTo>
                  <a:lnTo>
                    <a:pt x="0" y="677715"/>
                  </a:lnTo>
                  <a:lnTo>
                    <a:pt x="0" y="640262"/>
                  </a:lnTo>
                  <a:lnTo>
                    <a:pt x="65886" y="593198"/>
                  </a:lnTo>
                  <a:lnTo>
                    <a:pt x="65886" y="564762"/>
                  </a:lnTo>
                  <a:lnTo>
                    <a:pt x="649452" y="564762"/>
                  </a:lnTo>
                  <a:lnTo>
                    <a:pt x="649452" y="583588"/>
                  </a:lnTo>
                  <a:lnTo>
                    <a:pt x="84711" y="583588"/>
                  </a:lnTo>
                  <a:lnTo>
                    <a:pt x="84711" y="602884"/>
                  </a:lnTo>
                  <a:lnTo>
                    <a:pt x="72202" y="611845"/>
                  </a:lnTo>
                  <a:lnTo>
                    <a:pt x="675551" y="611845"/>
                  </a:lnTo>
                  <a:lnTo>
                    <a:pt x="701874" y="630651"/>
                  </a:lnTo>
                  <a:lnTo>
                    <a:pt x="45847" y="630651"/>
                  </a:lnTo>
                  <a:lnTo>
                    <a:pt x="18824" y="649966"/>
                  </a:lnTo>
                  <a:lnTo>
                    <a:pt x="18824" y="658890"/>
                  </a:lnTo>
                  <a:lnTo>
                    <a:pt x="715339" y="658890"/>
                  </a:lnTo>
                  <a:lnTo>
                    <a:pt x="715339" y="677715"/>
                  </a:lnTo>
                  <a:close/>
                </a:path>
                <a:path w="715645" h="678179">
                  <a:moveTo>
                    <a:pt x="675551" y="611845"/>
                  </a:moveTo>
                  <a:lnTo>
                    <a:pt x="643136" y="611845"/>
                  </a:lnTo>
                  <a:lnTo>
                    <a:pt x="630627" y="602884"/>
                  </a:lnTo>
                  <a:lnTo>
                    <a:pt x="630627" y="583588"/>
                  </a:lnTo>
                  <a:lnTo>
                    <a:pt x="649452" y="583588"/>
                  </a:lnTo>
                  <a:lnTo>
                    <a:pt x="649452" y="593198"/>
                  </a:lnTo>
                  <a:lnTo>
                    <a:pt x="675551" y="611845"/>
                  </a:lnTo>
                  <a:close/>
                </a:path>
                <a:path w="715645" h="678179">
                  <a:moveTo>
                    <a:pt x="715339" y="658890"/>
                  </a:moveTo>
                  <a:lnTo>
                    <a:pt x="696514" y="658890"/>
                  </a:lnTo>
                  <a:lnTo>
                    <a:pt x="696514" y="649966"/>
                  </a:lnTo>
                  <a:lnTo>
                    <a:pt x="669538" y="630651"/>
                  </a:lnTo>
                  <a:lnTo>
                    <a:pt x="701874" y="630651"/>
                  </a:lnTo>
                  <a:lnTo>
                    <a:pt x="715325" y="640262"/>
                  </a:lnTo>
                  <a:lnTo>
                    <a:pt x="715339" y="658890"/>
                  </a:lnTo>
                  <a:close/>
                </a:path>
              </a:pathLst>
            </a:custGeom>
            <a:grpFill/>
            <a:ln>
              <a:noFill/>
            </a:ln>
          </p:spPr>
          <p:txBody>
            <a:bodyPr wrap="square" lIns="0" tIns="0" rIns="0" bIns="0" rtlCol="0"/>
            <a:lstStyle/>
            <a:p>
              <a:endParaRPr/>
            </a:p>
          </p:txBody>
        </p:sp>
      </p:grpSp>
      <p:pic>
        <p:nvPicPr>
          <p:cNvPr id="7" name="Graphic 6" descr="Coins outline">
            <a:extLst>
              <a:ext uri="{FF2B5EF4-FFF2-40B4-BE49-F238E27FC236}">
                <a16:creationId xmlns:a16="http://schemas.microsoft.com/office/drawing/2014/main" id="{FD3D7219-E06A-5839-8BAE-A0C7A35EB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0663" y="4197683"/>
            <a:ext cx="914400" cy="914400"/>
          </a:xfrm>
          <a:prstGeom prst="rect">
            <a:avLst/>
          </a:prstGeom>
        </p:spPr>
      </p:pic>
    </p:spTree>
    <p:extLst>
      <p:ext uri="{BB962C8B-B14F-4D97-AF65-F5344CB8AC3E}">
        <p14:creationId xmlns:p14="http://schemas.microsoft.com/office/powerpoint/2010/main" val="13552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75B7-4CA6-2998-F583-D49E039561B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47353B5-4937-35E0-245A-273BFB507AC9}"/>
              </a:ext>
            </a:extLst>
          </p:cNvPr>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a:extLst>
              <a:ext uri="{FF2B5EF4-FFF2-40B4-BE49-F238E27FC236}">
                <a16:creationId xmlns:a16="http://schemas.microsoft.com/office/drawing/2014/main" id="{BAE225B6-187A-488B-C30B-736D26AC3FA2}"/>
              </a:ext>
            </a:extLst>
          </p:cNvPr>
          <p:cNvPicPr/>
          <p:nvPr/>
        </p:nvPicPr>
        <p:blipFill>
          <a:blip r:embed="rId2" cstate="print"/>
          <a:stretch>
            <a:fillRect/>
          </a:stretch>
        </p:blipFill>
        <p:spPr>
          <a:xfrm>
            <a:off x="2058988" y="6389687"/>
            <a:ext cx="7772399" cy="441324"/>
          </a:xfrm>
          <a:prstGeom prst="rect">
            <a:avLst/>
          </a:prstGeom>
        </p:spPr>
      </p:pic>
      <p:sp>
        <p:nvSpPr>
          <p:cNvPr id="11" name="object 11">
            <a:extLst>
              <a:ext uri="{FF2B5EF4-FFF2-40B4-BE49-F238E27FC236}">
                <a16:creationId xmlns:a16="http://schemas.microsoft.com/office/drawing/2014/main" id="{BAC32836-6B9C-7288-0F0E-9F789166EF4E}"/>
              </a:ext>
            </a:extLst>
          </p:cNvPr>
          <p:cNvSpPr txBox="1">
            <a:spLocks noGrp="1"/>
          </p:cNvSpPr>
          <p:nvPr>
            <p:ph type="title"/>
          </p:nvPr>
        </p:nvSpPr>
        <p:spPr>
          <a:xfrm>
            <a:off x="193358" y="3005569"/>
            <a:ext cx="2124392" cy="382156"/>
          </a:xfrm>
          <a:prstGeom prst="rect">
            <a:avLst/>
          </a:prstGeom>
        </p:spPr>
        <p:txBody>
          <a:bodyPr vert="horz" wrap="square" lIns="0" tIns="12700" rIns="0" bIns="0" rtlCol="0">
            <a:spAutoFit/>
          </a:bodyPr>
          <a:lstStyle/>
          <a:p>
            <a:pPr marL="12700" algn="l">
              <a:lnSpc>
                <a:spcPct val="100000"/>
              </a:lnSpc>
              <a:spcBef>
                <a:spcPts val="100"/>
              </a:spcBef>
            </a:pPr>
            <a:r>
              <a:rPr lang="ca" sz="2400" b="1" u="none">
                <a:solidFill>
                  <a:srgbClr val="00AFEF"/>
                </a:solidFill>
                <a:latin typeface="Open Sans" panose="020B0606030504020204" pitchFamily="34" charset="0"/>
                <a:ea typeface="Open Sans" panose="020B0606030504020204" pitchFamily="34" charset="0"/>
                <a:cs typeface="Open Sans" panose="020B0606030504020204" pitchFamily="34" charset="0"/>
              </a:rPr>
              <a:t>Altres Recursos</a:t>
            </a:r>
            <a:endParaRPr sz="2400" b="1">
              <a:latin typeface="Open Sans" panose="020B0606030504020204" pitchFamily="34" charset="0"/>
              <a:ea typeface="Open Sans" panose="020B0606030504020204" pitchFamily="34" charset="0"/>
              <a:cs typeface="Open Sans" panose="020B0606030504020204" pitchFamily="34" charset="0"/>
            </a:endParaRPr>
          </a:p>
        </p:txBody>
      </p:sp>
      <p:pic>
        <p:nvPicPr>
          <p:cNvPr id="4" name="Imatge 3"/>
          <p:cNvPicPr>
            <a:picLocks noChangeAspect="1"/>
          </p:cNvPicPr>
          <p:nvPr/>
        </p:nvPicPr>
        <p:blipFill rotWithShape="1">
          <a:blip r:embed="rId3"/>
          <a:srcRect l="1412" t="661" b="-1"/>
          <a:stretch/>
        </p:blipFill>
        <p:spPr>
          <a:xfrm>
            <a:off x="2317750" y="1892300"/>
            <a:ext cx="9332983" cy="3803650"/>
          </a:xfrm>
          <a:prstGeom prst="rect">
            <a:avLst/>
          </a:prstGeom>
        </p:spPr>
      </p:pic>
      <p:sp>
        <p:nvSpPr>
          <p:cNvPr id="9" name="object 8"/>
          <p:cNvSpPr txBox="1">
            <a:spLocks/>
          </p:cNvSpPr>
          <p:nvPr/>
        </p:nvSpPr>
        <p:spPr bwMode="auto">
          <a:xfrm>
            <a:off x="645204" y="748350"/>
            <a:ext cx="11426146"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pPr algn="l"/>
            <a:r>
              <a:rPr lang="ca-ES" sz="4000">
                <a:hlinkClick r:id="rId4"/>
              </a:rPr>
              <a:t>Pressupost Estimat Annex B </a:t>
            </a:r>
            <a:endParaRPr lang="ca-ES" sz="4000">
              <a:ea typeface="Open Sans Light"/>
              <a:cs typeface="Open Sans Light"/>
            </a:endParaRPr>
          </a:p>
        </p:txBody>
      </p:sp>
      <p:sp>
        <p:nvSpPr>
          <p:cNvPr id="10" name="object 8"/>
          <p:cNvSpPr txBox="1">
            <a:spLocks/>
          </p:cNvSpPr>
          <p:nvPr/>
        </p:nvSpPr>
        <p:spPr bwMode="auto">
          <a:xfrm>
            <a:off x="80054" y="748350"/>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1</a:t>
            </a:r>
          </a:p>
        </p:txBody>
      </p:sp>
      <p:sp>
        <p:nvSpPr>
          <p:cNvPr id="12" name="Rectangle 11"/>
          <p:cNvSpPr/>
          <p:nvPr/>
        </p:nvSpPr>
        <p:spPr>
          <a:xfrm>
            <a:off x="-50800" y="-67828"/>
            <a:ext cx="3398751" cy="461665"/>
          </a:xfrm>
          <a:prstGeom prst="rect">
            <a:avLst/>
          </a:prstGeom>
          <a:solidFill>
            <a:schemeClr val="accent1">
              <a:lumMod val="20000"/>
              <a:lumOff val="80000"/>
            </a:schemeClr>
          </a:solidFill>
        </p:spPr>
        <p:txBody>
          <a:bodyPr wrap="none">
            <a:spAutoFit/>
          </a:bodyPr>
          <a:lstStyle/>
          <a:p>
            <a:r>
              <a:rPr lang="ca-ES" sz="2400" b="1"/>
              <a:t>A) Documentació general</a:t>
            </a:r>
          </a:p>
        </p:txBody>
      </p:sp>
    </p:spTree>
    <p:extLst>
      <p:ext uri="{BB962C8B-B14F-4D97-AF65-F5344CB8AC3E}">
        <p14:creationId xmlns:p14="http://schemas.microsoft.com/office/powerpoint/2010/main" val="210122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8" name="object 8"/>
          <p:cNvSpPr txBox="1">
            <a:spLocks noGrp="1"/>
          </p:cNvSpPr>
          <p:nvPr>
            <p:ph type="title"/>
          </p:nvPr>
        </p:nvSpPr>
        <p:spPr>
          <a:xfrm>
            <a:off x="642804" y="787700"/>
            <a:ext cx="10724894" cy="345864"/>
          </a:xfrm>
          <a:prstGeom prst="rect">
            <a:avLst/>
          </a:prstGeom>
        </p:spPr>
        <p:txBody>
          <a:bodyPr vert="horz" wrap="square" lIns="0" tIns="13335" rIns="0" bIns="0" rtlCol="0">
            <a:spAutoFit/>
          </a:bodyPr>
          <a:lstStyle/>
          <a:p>
            <a:pPr algn="l"/>
            <a:r>
              <a:rPr lang="ca-ES" sz="2400">
                <a:hlinkClick r:id="rId3"/>
              </a:rPr>
              <a:t>Document de Cortesia - ​Estructura del PITCH DECK</a:t>
            </a:r>
            <a:r>
              <a:rPr lang="ca-ES" sz="2400"/>
              <a:t> </a:t>
            </a:r>
            <a:endParaRPr lang="ca-ES" sz="3600">
              <a:ea typeface="Open Sans Light"/>
              <a:cs typeface="Open Sans Light"/>
            </a:endParaRPr>
          </a:p>
        </p:txBody>
      </p:sp>
      <p:sp>
        <p:nvSpPr>
          <p:cNvPr id="9" name="object 9"/>
          <p:cNvSpPr txBox="1"/>
          <p:nvPr/>
        </p:nvSpPr>
        <p:spPr>
          <a:xfrm>
            <a:off x="533400" y="1331017"/>
            <a:ext cx="11342913" cy="2815514"/>
          </a:xfrm>
          <a:prstGeom prst="rect">
            <a:avLst/>
          </a:prstGeom>
        </p:spPr>
        <p:txBody>
          <a:bodyPr vert="horz" wrap="square" lIns="0" tIns="106045" rIns="0" bIns="0" rtlCol="0">
            <a:spAutoFit/>
          </a:bodyPr>
          <a:lstStyle/>
          <a:p>
            <a:pPr>
              <a:lnSpc>
                <a:spcPct val="100000"/>
              </a:lnSpc>
              <a:spcBef>
                <a:spcPts val="645"/>
              </a:spcBef>
            </a:pPr>
            <a:r>
              <a:rPr lang="ca-ES" sz="1600">
                <a:solidFill>
                  <a:schemeClr val="accent5">
                    <a:lumMod val="50000"/>
                  </a:schemeClr>
                </a:solidFill>
                <a:latin typeface="Open Sans Light"/>
                <a:ea typeface="Open Sans Light"/>
                <a:cs typeface="Calibri"/>
              </a:rPr>
              <a:t>Descarregar i omplir el document</a:t>
            </a:r>
          </a:p>
          <a:p>
            <a:pPr algn="just">
              <a:defRPr/>
            </a:pPr>
            <a:r>
              <a:rPr lang="ca" sz="1600" b="1">
                <a:solidFill>
                  <a:schemeClr val="accent5">
                    <a:lumMod val="50000"/>
                  </a:schemeClr>
                </a:solidFill>
                <a:latin typeface="Open Sans Light"/>
                <a:ea typeface="Open Sans Light"/>
                <a:cs typeface="Calibri"/>
              </a:rPr>
              <a:t>Com funciona?</a:t>
            </a:r>
          </a:p>
          <a:p>
            <a:pPr algn="just">
              <a:defRPr/>
            </a:pPr>
            <a:endParaRPr lang="en-US" sz="1600">
              <a:latin typeface="Open Sans Light"/>
              <a:ea typeface="Open Sans Light"/>
              <a:cs typeface="Calibri"/>
            </a:endParaRPr>
          </a:p>
          <a:p>
            <a:pPr marL="285750" indent="-285750" algn="just">
              <a:buFont typeface="Arial"/>
              <a:buChar char="•"/>
              <a:defRPr/>
            </a:pPr>
            <a:r>
              <a:rPr lang="ca" sz="1600">
                <a:solidFill>
                  <a:schemeClr val="accent5">
                    <a:lumMod val="50000"/>
                  </a:schemeClr>
                </a:solidFill>
                <a:latin typeface="Open Sans Light"/>
                <a:ea typeface="Open Sans Light"/>
                <a:cs typeface="Calibri"/>
              </a:rPr>
              <a:t>El text en </a:t>
            </a:r>
            <a:r>
              <a:rPr lang="ca" sz="1600" b="1">
                <a:solidFill>
                  <a:srgbClr val="C00000"/>
                </a:solidFill>
                <a:latin typeface="Open Sans Light"/>
              </a:rPr>
              <a:t>vermell</a:t>
            </a:r>
            <a:r>
              <a:rPr lang="ca" sz="1600">
                <a:solidFill>
                  <a:srgbClr val="FF0000"/>
                </a:solidFill>
                <a:latin typeface="Open Sans Light"/>
                <a:ea typeface="Open Sans Light"/>
                <a:cs typeface="Calibri"/>
              </a:rPr>
              <a:t> </a:t>
            </a:r>
            <a:r>
              <a:rPr lang="ca" sz="1600">
                <a:solidFill>
                  <a:schemeClr val="accent5">
                    <a:lumMod val="50000"/>
                  </a:schemeClr>
                </a:solidFill>
                <a:latin typeface="Open Sans Light"/>
                <a:ea typeface="Open Sans Light"/>
                <a:cs typeface="Calibri"/>
              </a:rPr>
              <a:t>s'ha d' esborrar i substituïr per la informació que es demana, en blau.</a:t>
            </a:r>
            <a:endParaRPr lang="ca" sz="1600">
              <a:solidFill>
                <a:schemeClr val="accent5">
                  <a:lumMod val="50000"/>
                </a:schemeClr>
              </a:solidFill>
              <a:latin typeface="Open Sans Light"/>
              <a:ea typeface="Open Sans Light"/>
              <a:cs typeface="Calibri" panose="020F0502020204030204" pitchFamily="34" charset="0"/>
            </a:endParaRPr>
          </a:p>
          <a:p>
            <a:pPr marL="285750" indent="-285750" algn="just">
              <a:buFont typeface="Arial"/>
              <a:buChar char="•"/>
              <a:defRPr/>
            </a:pPr>
            <a:r>
              <a:rPr lang="ca" sz="1600">
                <a:solidFill>
                  <a:schemeClr val="accent5">
                    <a:lumMod val="50000"/>
                  </a:schemeClr>
                </a:solidFill>
                <a:latin typeface="Open Sans Light"/>
                <a:ea typeface="Open Sans Light"/>
                <a:cs typeface="Calibri"/>
              </a:rPr>
              <a:t>El límit és de 10 diapositives, excloses la portada i instruccions.</a:t>
            </a:r>
            <a:endParaRPr lang="ca" sz="1600">
              <a:solidFill>
                <a:schemeClr val="accent5">
                  <a:lumMod val="50000"/>
                </a:schemeClr>
              </a:solidFill>
              <a:latin typeface="Open Sans Light"/>
              <a:ea typeface="Open Sans Light"/>
              <a:cs typeface="Calibri" panose="020F0502020204030204" pitchFamily="34" charset="0"/>
            </a:endParaRPr>
          </a:p>
          <a:p>
            <a:pPr marL="285750" indent="-285750" algn="just">
              <a:buFont typeface="Arial"/>
              <a:buChar char="•"/>
              <a:defRPr/>
            </a:pPr>
            <a:r>
              <a:rPr lang="ca" sz="1600">
                <a:solidFill>
                  <a:schemeClr val="accent5">
                    <a:lumMod val="50000"/>
                  </a:schemeClr>
                </a:solidFill>
                <a:latin typeface="Open Sans Light"/>
                <a:ea typeface="Open Sans Light"/>
                <a:cs typeface="Calibri"/>
              </a:rPr>
              <a:t>El límit </a:t>
            </a:r>
            <a:r>
              <a:rPr lang="ca" sz="1600">
                <a:solidFill>
                  <a:srgbClr val="1F4E79"/>
                </a:solidFill>
                <a:latin typeface="Open Sans Light"/>
                <a:ea typeface="Open Sans Light"/>
                <a:cs typeface="Calibri"/>
              </a:rPr>
              <a:t>suggerit</a:t>
            </a:r>
            <a:r>
              <a:rPr lang="ca" sz="1600">
                <a:solidFill>
                  <a:schemeClr val="accent5">
                    <a:lumMod val="50000"/>
                  </a:schemeClr>
                </a:solidFill>
                <a:latin typeface="Open Sans Light"/>
                <a:ea typeface="Open Sans Light"/>
                <a:cs typeface="Calibri"/>
              </a:rPr>
              <a:t> per secció és el següent:</a:t>
            </a:r>
            <a:endParaRPr lang="ca" sz="1600">
              <a:solidFill>
                <a:schemeClr val="accent5">
                  <a:lumMod val="50000"/>
                </a:schemeClr>
              </a:solidFill>
              <a:latin typeface="Open Sans Light"/>
              <a:ea typeface="Open Sans Light"/>
              <a:cs typeface="Calibri" panose="020F0502020204030204" pitchFamily="34" charset="0"/>
            </a:endParaRPr>
          </a:p>
          <a:p>
            <a:pPr marL="742950" lvl="1" indent="-285750" algn="just">
              <a:buFont typeface="Arial"/>
              <a:buChar char="•"/>
              <a:defRPr/>
            </a:pPr>
            <a:r>
              <a:rPr lang="ca" sz="1600">
                <a:solidFill>
                  <a:schemeClr val="accent5">
                    <a:lumMod val="50000"/>
                  </a:schemeClr>
                </a:solidFill>
                <a:latin typeface="Open Sans Light"/>
                <a:ea typeface="Open Sans Light"/>
                <a:cs typeface="Calibri"/>
              </a:rPr>
              <a:t>Informació sobre el/la sol·licitant i, si es tracta d'una agrupació, de la resta d'organitzacions que la conformen</a:t>
            </a:r>
          </a:p>
          <a:p>
            <a:pPr marL="742950" lvl="1" indent="-285750" algn="just">
              <a:buFont typeface="Arial"/>
              <a:buChar char="•"/>
              <a:defRPr/>
            </a:pPr>
            <a:r>
              <a:rPr lang="ca" sz="1600">
                <a:solidFill>
                  <a:schemeClr val="accent5">
                    <a:lumMod val="50000"/>
                  </a:schemeClr>
                </a:solidFill>
                <a:latin typeface="Open Sans Light"/>
                <a:ea typeface="Open Sans Light"/>
                <a:cs typeface="Calibri"/>
              </a:rPr>
              <a:t>Repte abordat</a:t>
            </a:r>
          </a:p>
          <a:p>
            <a:pPr marL="742950" lvl="1" indent="-285750" algn="just">
              <a:buFont typeface="Arial"/>
              <a:buChar char="•"/>
              <a:defRPr/>
            </a:pPr>
            <a:r>
              <a:rPr lang="ca" sz="1600">
                <a:solidFill>
                  <a:schemeClr val="accent5">
                    <a:lumMod val="50000"/>
                  </a:schemeClr>
                </a:solidFill>
                <a:latin typeface="Open Sans Light"/>
                <a:ea typeface="Open Sans Light"/>
                <a:cs typeface="Calibri"/>
              </a:rPr>
              <a:t>Idea/ servei / procés innovador</a:t>
            </a:r>
          </a:p>
          <a:p>
            <a:pPr marL="742950" lvl="1" indent="-285750" algn="just">
              <a:buFont typeface="Arial"/>
              <a:buChar char="•"/>
              <a:defRPr/>
            </a:pPr>
            <a:r>
              <a:rPr lang="ca" sz="1600">
                <a:solidFill>
                  <a:schemeClr val="accent5">
                    <a:lumMod val="50000"/>
                  </a:schemeClr>
                </a:solidFill>
                <a:latin typeface="Open Sans Light"/>
                <a:ea typeface="Open Sans Light"/>
                <a:cs typeface="Calibri"/>
              </a:rPr>
              <a:t>Model de negoci</a:t>
            </a:r>
          </a:p>
          <a:p>
            <a:pPr marL="742950" lvl="1" indent="-285750" algn="just">
              <a:buFont typeface="Arial"/>
              <a:buChar char="•"/>
              <a:defRPr/>
            </a:pPr>
            <a:r>
              <a:rPr lang="ca" sz="1600">
                <a:solidFill>
                  <a:schemeClr val="accent5">
                    <a:lumMod val="50000"/>
                  </a:schemeClr>
                </a:solidFill>
                <a:latin typeface="Open Sans Light"/>
                <a:ea typeface="Open Sans Light"/>
                <a:cs typeface="Calibri"/>
              </a:rPr>
              <a:t>Punts clau: resum de temes essencials</a:t>
            </a:r>
            <a:endParaRPr lang="ca-ES" sz="280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8"/>
          <p:cNvSpPr txBox="1">
            <a:spLocks/>
          </p:cNvSpPr>
          <p:nvPr/>
        </p:nvSpPr>
        <p:spPr bwMode="auto">
          <a:xfrm>
            <a:off x="533400" y="4545670"/>
            <a:ext cx="11485336"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2000">
                <a:hlinkClick r:id="rId4" tooltip="Declaració responsable de les retribucions dels òrgans directius (En cas d'agrupacions, caldrà aportar, signades, la declaració de cada una de les entitats que en forma part)"/>
              </a:rPr>
              <a:t>Declaració responsable de les retribucions dels òrgans directius (En cas d'agrupacions, caldrà aportar, signades, la declaració de cada una de les entitats que en forma part)</a:t>
            </a:r>
            <a:r>
              <a:rPr lang="ca-ES" sz="2000"/>
              <a:t> (G346NIA-496)</a:t>
            </a:r>
          </a:p>
        </p:txBody>
      </p:sp>
      <p:sp>
        <p:nvSpPr>
          <p:cNvPr id="7" name="object 9"/>
          <p:cNvSpPr txBox="1"/>
          <p:nvPr/>
        </p:nvSpPr>
        <p:spPr>
          <a:xfrm>
            <a:off x="628650" y="5512272"/>
            <a:ext cx="5016499" cy="476412"/>
          </a:xfrm>
          <a:prstGeom prst="rect">
            <a:avLst/>
          </a:prstGeom>
        </p:spPr>
        <p:txBody>
          <a:bodyPr vert="horz" wrap="square" lIns="0" tIns="106045" rIns="0" bIns="0" rtlCol="0" anchor="ctr">
            <a:spAutoFit/>
          </a:bodyPr>
          <a:lstStyle/>
          <a:p>
            <a:pPr>
              <a:lnSpc>
                <a:spcPct val="100000"/>
              </a:lnSpc>
              <a:spcBef>
                <a:spcPts val="645"/>
              </a:spcBef>
            </a:pPr>
            <a:r>
              <a:rPr lang="ca-ES" sz="2400">
                <a:solidFill>
                  <a:schemeClr val="accent5">
                    <a:lumMod val="50000"/>
                  </a:schemeClr>
                </a:solidFill>
                <a:latin typeface="Open Sans Light"/>
                <a:ea typeface="Open Sans Light"/>
                <a:cs typeface="Calibri"/>
              </a:rPr>
              <a:t>Descarregar i omplir el document</a:t>
            </a:r>
          </a:p>
        </p:txBody>
      </p:sp>
      <p:sp>
        <p:nvSpPr>
          <p:cNvPr id="10" name="object 8"/>
          <p:cNvSpPr txBox="1">
            <a:spLocks/>
          </p:cNvSpPr>
          <p:nvPr/>
        </p:nvSpPr>
        <p:spPr bwMode="auto">
          <a:xfrm>
            <a:off x="50800" y="4538658"/>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3</a:t>
            </a:r>
          </a:p>
        </p:txBody>
      </p:sp>
      <p:sp>
        <p:nvSpPr>
          <p:cNvPr id="11" name="object 8"/>
          <p:cNvSpPr txBox="1">
            <a:spLocks/>
          </p:cNvSpPr>
          <p:nvPr/>
        </p:nvSpPr>
        <p:spPr bwMode="auto">
          <a:xfrm>
            <a:off x="76200" y="669793"/>
            <a:ext cx="457200" cy="567463"/>
          </a:xfrm>
          <a:prstGeom prst="rect">
            <a:avLst/>
          </a:prstGeom>
          <a:solidFill>
            <a:schemeClr val="accent1">
              <a:lumMod val="20000"/>
              <a:lumOff val="80000"/>
            </a:schemeClr>
          </a:solidFill>
          <a:ln>
            <a:noFill/>
          </a:ln>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ES" sz="4000">
                <a:solidFill>
                  <a:srgbClr val="1F4E79"/>
                </a:solidFill>
              </a:rPr>
              <a:t>2</a:t>
            </a:r>
          </a:p>
        </p:txBody>
      </p:sp>
      <p:sp>
        <p:nvSpPr>
          <p:cNvPr id="12" name="Rectangle 11"/>
          <p:cNvSpPr/>
          <p:nvPr/>
        </p:nvSpPr>
        <p:spPr>
          <a:xfrm>
            <a:off x="-50800" y="-67828"/>
            <a:ext cx="3398751" cy="461665"/>
          </a:xfrm>
          <a:prstGeom prst="rect">
            <a:avLst/>
          </a:prstGeom>
          <a:solidFill>
            <a:schemeClr val="accent1">
              <a:lumMod val="20000"/>
              <a:lumOff val="80000"/>
            </a:schemeClr>
          </a:solidFill>
        </p:spPr>
        <p:txBody>
          <a:bodyPr wrap="none">
            <a:spAutoFit/>
          </a:bodyPr>
          <a:lstStyle/>
          <a:p>
            <a:r>
              <a:rPr lang="ca-ES" sz="2400" b="1"/>
              <a:t>A) Documentació general</a:t>
            </a:r>
          </a:p>
        </p:txBody>
      </p:sp>
    </p:spTree>
    <p:extLst>
      <p:ext uri="{BB962C8B-B14F-4D97-AF65-F5344CB8AC3E}">
        <p14:creationId xmlns:p14="http://schemas.microsoft.com/office/powerpoint/2010/main" val="288866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C3B5DC65-1C5A-453B-04B7-4C8D08448289}"/>
              </a:ext>
            </a:extLst>
          </p:cNvPr>
          <p:cNvSpPr>
            <a:spLocks noGrp="1" noChangeArrowheads="1"/>
          </p:cNvSpPr>
          <p:nvPr>
            <p:ph type="title"/>
          </p:nvPr>
        </p:nvSpPr>
        <p:spPr>
          <a:xfrm>
            <a:off x="279400" y="2311401"/>
            <a:ext cx="11423650" cy="1824514"/>
          </a:xfrm>
        </p:spPr>
        <p:txBody>
          <a:bodyPr/>
          <a:lstStyle/>
          <a:p>
            <a:r>
              <a:rPr lang="ca" b="1" noProof="0">
                <a:ea typeface="Open Sans Light"/>
                <a:cs typeface="Open Sans Light"/>
              </a:rPr>
              <a:t>I desprès d’enviar la sol·licitud? </a:t>
            </a:r>
            <a:r>
              <a:rPr lang="ca" b="1" noProof="0">
                <a:solidFill>
                  <a:schemeClr val="accent4"/>
                </a:solidFill>
                <a:ea typeface="Open Sans Light"/>
                <a:cs typeface="Open Sans Light"/>
              </a:rPr>
              <a:t>Cronologia</a:t>
            </a:r>
            <a:endParaRPr lang="en-US" noProof="0">
              <a:solidFill>
                <a:schemeClr val="accent4"/>
              </a:solidFill>
            </a:endParaRPr>
          </a:p>
        </p:txBody>
      </p:sp>
    </p:spTree>
    <p:extLst>
      <p:ext uri="{BB962C8B-B14F-4D97-AF65-F5344CB8AC3E}">
        <p14:creationId xmlns:p14="http://schemas.microsoft.com/office/powerpoint/2010/main" val="350160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2D3C01-D2DA-9764-212F-ABAA93F02FC3}"/>
              </a:ext>
            </a:extLst>
          </p:cNvPr>
          <p:cNvSpPr txBox="1"/>
          <p:nvPr/>
        </p:nvSpPr>
        <p:spPr>
          <a:xfrm>
            <a:off x="7263467" y="1956847"/>
            <a:ext cx="4664373" cy="2246769"/>
          </a:xfrm>
          <a:prstGeom prst="rect">
            <a:avLst/>
          </a:prstGeom>
          <a:noFill/>
        </p:spPr>
        <p:txBody>
          <a:bodyPr wrap="square" rtlCol="0">
            <a:spAutoFit/>
          </a:bodyPr>
          <a:lstStyle/>
          <a:p>
            <a:r>
              <a:rPr lang="ca" sz="2800" noProof="0">
                <a:latin typeface="Open Sans" panose="020B0606030504020204" pitchFamily="34" charset="0"/>
                <a:ea typeface="Open Sans" panose="020B0606030504020204" pitchFamily="34" charset="0"/>
                <a:cs typeface="Open Sans" panose="020B0606030504020204" pitchFamily="34" charset="0"/>
              </a:rPr>
              <a:t>Els projectes tindran una durada de </a:t>
            </a:r>
            <a:r>
              <a:rPr lang="ca" sz="2800" b="1" noProof="0">
                <a:latin typeface="Open Sans" panose="020B0606030504020204" pitchFamily="34" charset="0"/>
                <a:ea typeface="Open Sans" panose="020B0606030504020204" pitchFamily="34" charset="0"/>
                <a:cs typeface="Open Sans" panose="020B0606030504020204" pitchFamily="34" charset="0"/>
              </a:rPr>
              <a:t>8 mesos</a:t>
            </a:r>
          </a:p>
          <a:p>
            <a:endParaRPr lang="en-US" sz="2800" i="1" noProof="0">
              <a:latin typeface="Open Sans" panose="020B0606030504020204" pitchFamily="34" charset="0"/>
              <a:ea typeface="Open Sans" panose="020B0606030504020204" pitchFamily="34" charset="0"/>
              <a:cs typeface="Open Sans" panose="020B0606030504020204" pitchFamily="34" charset="0"/>
            </a:endParaRPr>
          </a:p>
          <a:p>
            <a:r>
              <a:rPr lang="ca" sz="2800" i="1" noProof="0">
                <a:latin typeface="Open Sans" panose="020B0606030504020204" pitchFamily="34" charset="0"/>
                <a:ea typeface="Open Sans" panose="020B0606030504020204" pitchFamily="34" charset="0"/>
                <a:cs typeface="Open Sans" panose="020B0606030504020204" pitchFamily="34" charset="0"/>
              </a:rPr>
              <a:t>De manera provisional:</a:t>
            </a:r>
          </a:p>
          <a:p>
            <a:r>
              <a:rPr lang="ca" sz="2800" noProof="0">
                <a:latin typeface="Open Sans" panose="020B0606030504020204" pitchFamily="34" charset="0"/>
                <a:ea typeface="Open Sans" panose="020B0606030504020204" pitchFamily="34" charset="0"/>
                <a:cs typeface="Open Sans" panose="020B0606030504020204" pitchFamily="34" charset="0"/>
              </a:rPr>
              <a:t>De l'1 d'abril de 2025 al 30 de novembre de 2025</a:t>
            </a:r>
          </a:p>
        </p:txBody>
      </p:sp>
      <p:pic>
        <p:nvPicPr>
          <p:cNvPr id="11" name="Graphic 10" descr="Monthly calendar with solid fill">
            <a:extLst>
              <a:ext uri="{FF2B5EF4-FFF2-40B4-BE49-F238E27FC236}">
                <a16:creationId xmlns:a16="http://schemas.microsoft.com/office/drawing/2014/main" id="{8C8870A7-1584-74F2-83CC-1F58F03836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4620" y="1739985"/>
            <a:ext cx="914400" cy="914400"/>
          </a:xfrm>
          <a:prstGeom prst="rect">
            <a:avLst/>
          </a:prstGeom>
        </p:spPr>
      </p:pic>
      <p:pic>
        <p:nvPicPr>
          <p:cNvPr id="8" name="Picture 7">
            <a:extLst>
              <a:ext uri="{FF2B5EF4-FFF2-40B4-BE49-F238E27FC236}">
                <a16:creationId xmlns:a16="http://schemas.microsoft.com/office/drawing/2014/main" id="{7F17AE5C-2C57-B1AB-58A9-82D04C137066}"/>
              </a:ext>
            </a:extLst>
          </p:cNvPr>
          <p:cNvPicPr>
            <a:picLocks noChangeAspect="1"/>
          </p:cNvPicPr>
          <p:nvPr/>
        </p:nvPicPr>
        <p:blipFill>
          <a:blip r:embed="rId4"/>
          <a:stretch>
            <a:fillRect/>
          </a:stretch>
        </p:blipFill>
        <p:spPr>
          <a:xfrm>
            <a:off x="548733" y="1049678"/>
            <a:ext cx="5464013" cy="4991533"/>
          </a:xfrm>
          <a:prstGeom prst="rect">
            <a:avLst/>
          </a:prstGeom>
        </p:spPr>
      </p:pic>
      <p:sp>
        <p:nvSpPr>
          <p:cNvPr id="7" name="object 8"/>
          <p:cNvSpPr txBox="1">
            <a:spLocks/>
          </p:cNvSpPr>
          <p:nvPr/>
        </p:nvSpPr>
        <p:spPr bwMode="auto">
          <a:xfrm>
            <a:off x="747802" y="0"/>
            <a:ext cx="10123397" cy="69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pPr marL="12700">
              <a:lnSpc>
                <a:spcPct val="100000"/>
              </a:lnSpc>
              <a:spcBef>
                <a:spcPts val="105"/>
              </a:spcBef>
              <a:tabLst>
                <a:tab pos="3838575" algn="l"/>
              </a:tabLst>
            </a:pPr>
            <a:r>
              <a:rPr lang="pt-BR" err="1">
                <a:latin typeface="Open sans light" panose="020B0306030504020204" pitchFamily="34" charset="0"/>
                <a:cs typeface="Open sans light" panose="020B0306030504020204" pitchFamily="34" charset="0"/>
              </a:rPr>
              <a:t>Calendari</a:t>
            </a:r>
            <a:endParaRPr lang="pt-BR">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1893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D59-DE44-96D9-3AC2-38CA0CF412CA}"/>
              </a:ext>
            </a:extLst>
          </p:cNvPr>
          <p:cNvSpPr>
            <a:spLocks noGrp="1"/>
          </p:cNvSpPr>
          <p:nvPr>
            <p:ph type="title"/>
          </p:nvPr>
        </p:nvSpPr>
        <p:spPr>
          <a:xfrm>
            <a:off x="254000" y="103837"/>
            <a:ext cx="11272525" cy="1325563"/>
          </a:xfrm>
        </p:spPr>
        <p:txBody>
          <a:bodyPr/>
          <a:lstStyle/>
          <a:p>
            <a:pPr algn="ctr"/>
            <a:r>
              <a:rPr lang="ca" b="1" noProof="0">
                <a:latin typeface="Open sans light" panose="020B0306030504020204" pitchFamily="34" charset="0"/>
                <a:ea typeface="Open sans light" panose="020B0306030504020204" pitchFamily="34" charset="0"/>
                <a:cs typeface="Open sans light" panose="020B0306030504020204" pitchFamily="34" charset="0"/>
              </a:rPr>
              <a:t>Cronologia per a mentors/es i projectes</a:t>
            </a:r>
          </a:p>
        </p:txBody>
      </p:sp>
      <p:sp>
        <p:nvSpPr>
          <p:cNvPr id="4" name="Arrow: Right 3">
            <a:extLst>
              <a:ext uri="{FF2B5EF4-FFF2-40B4-BE49-F238E27FC236}">
                <a16:creationId xmlns:a16="http://schemas.microsoft.com/office/drawing/2014/main" id="{B4BAF3E0-22F0-B9BD-741B-A15EC8EC113B}"/>
              </a:ext>
            </a:extLst>
          </p:cNvPr>
          <p:cNvSpPr/>
          <p:nvPr/>
        </p:nvSpPr>
        <p:spPr>
          <a:xfrm>
            <a:off x="1509310" y="3602515"/>
            <a:ext cx="10235593" cy="388345"/>
          </a:xfrm>
          <a:custGeom>
            <a:avLst/>
            <a:gdLst>
              <a:gd name="connsiteX0" fmla="*/ 0 w 10235593"/>
              <a:gd name="connsiteY0" fmla="*/ 97086 h 388345"/>
              <a:gd name="connsiteX1" fmla="*/ 590672 w 10235593"/>
              <a:gd name="connsiteY1" fmla="*/ 97086 h 388345"/>
              <a:gd name="connsiteX2" fmla="*/ 1181344 w 10235593"/>
              <a:gd name="connsiteY2" fmla="*/ 97086 h 388345"/>
              <a:gd name="connsiteX3" fmla="*/ 1972844 w 10235593"/>
              <a:gd name="connsiteY3" fmla="*/ 97086 h 388345"/>
              <a:gd name="connsiteX4" fmla="*/ 2463102 w 10235593"/>
              <a:gd name="connsiteY4" fmla="*/ 97086 h 388345"/>
              <a:gd name="connsiteX5" fmla="*/ 2953359 w 10235593"/>
              <a:gd name="connsiteY5" fmla="*/ 97086 h 388345"/>
              <a:gd name="connsiteX6" fmla="*/ 3544031 w 10235593"/>
              <a:gd name="connsiteY6" fmla="*/ 97086 h 388345"/>
              <a:gd name="connsiteX7" fmla="*/ 4235117 w 10235593"/>
              <a:gd name="connsiteY7" fmla="*/ 97086 h 388345"/>
              <a:gd name="connsiteX8" fmla="*/ 4926203 w 10235593"/>
              <a:gd name="connsiteY8" fmla="*/ 97086 h 388345"/>
              <a:gd name="connsiteX9" fmla="*/ 5617289 w 10235593"/>
              <a:gd name="connsiteY9" fmla="*/ 97086 h 388345"/>
              <a:gd name="connsiteX10" fmla="*/ 6408789 w 10235593"/>
              <a:gd name="connsiteY10" fmla="*/ 97086 h 388345"/>
              <a:gd name="connsiteX11" fmla="*/ 6999461 w 10235593"/>
              <a:gd name="connsiteY11" fmla="*/ 97086 h 388345"/>
              <a:gd name="connsiteX12" fmla="*/ 7690547 w 10235593"/>
              <a:gd name="connsiteY12" fmla="*/ 97086 h 388345"/>
              <a:gd name="connsiteX13" fmla="*/ 8281219 w 10235593"/>
              <a:gd name="connsiteY13" fmla="*/ 97086 h 388345"/>
              <a:gd name="connsiteX14" fmla="*/ 8871891 w 10235593"/>
              <a:gd name="connsiteY14" fmla="*/ 97086 h 388345"/>
              <a:gd name="connsiteX15" fmla="*/ 9462563 w 10235593"/>
              <a:gd name="connsiteY15" fmla="*/ 97086 h 388345"/>
              <a:gd name="connsiteX16" fmla="*/ 10041421 w 10235593"/>
              <a:gd name="connsiteY16" fmla="*/ 97086 h 388345"/>
              <a:gd name="connsiteX17" fmla="*/ 10041421 w 10235593"/>
              <a:gd name="connsiteY17" fmla="*/ 0 h 388345"/>
              <a:gd name="connsiteX18" fmla="*/ 10235593 w 10235593"/>
              <a:gd name="connsiteY18" fmla="*/ 194173 h 388345"/>
              <a:gd name="connsiteX19" fmla="*/ 10041421 w 10235593"/>
              <a:gd name="connsiteY19" fmla="*/ 388345 h 388345"/>
              <a:gd name="connsiteX20" fmla="*/ 10041421 w 10235593"/>
              <a:gd name="connsiteY20" fmla="*/ 291259 h 388345"/>
              <a:gd name="connsiteX21" fmla="*/ 9651578 w 10235593"/>
              <a:gd name="connsiteY21" fmla="*/ 291259 h 388345"/>
              <a:gd name="connsiteX22" fmla="*/ 8960492 w 10235593"/>
              <a:gd name="connsiteY22" fmla="*/ 291259 h 388345"/>
              <a:gd name="connsiteX23" fmla="*/ 8570648 w 10235593"/>
              <a:gd name="connsiteY23" fmla="*/ 291259 h 388345"/>
              <a:gd name="connsiteX24" fmla="*/ 7779148 w 10235593"/>
              <a:gd name="connsiteY24" fmla="*/ 291259 h 388345"/>
              <a:gd name="connsiteX25" fmla="*/ 6987648 w 10235593"/>
              <a:gd name="connsiteY25" fmla="*/ 291259 h 388345"/>
              <a:gd name="connsiteX26" fmla="*/ 6396976 w 10235593"/>
              <a:gd name="connsiteY26" fmla="*/ 291259 h 388345"/>
              <a:gd name="connsiteX27" fmla="*/ 5605476 w 10235593"/>
              <a:gd name="connsiteY27" fmla="*/ 291259 h 388345"/>
              <a:gd name="connsiteX28" fmla="*/ 5014804 w 10235593"/>
              <a:gd name="connsiteY28" fmla="*/ 291259 h 388345"/>
              <a:gd name="connsiteX29" fmla="*/ 4323718 w 10235593"/>
              <a:gd name="connsiteY29" fmla="*/ 291259 h 388345"/>
              <a:gd name="connsiteX30" fmla="*/ 4034289 w 10235593"/>
              <a:gd name="connsiteY30" fmla="*/ 291259 h 388345"/>
              <a:gd name="connsiteX31" fmla="*/ 3242788 w 10235593"/>
              <a:gd name="connsiteY31" fmla="*/ 291259 h 388345"/>
              <a:gd name="connsiteX32" fmla="*/ 2752531 w 10235593"/>
              <a:gd name="connsiteY32" fmla="*/ 291259 h 388345"/>
              <a:gd name="connsiteX33" fmla="*/ 2061445 w 10235593"/>
              <a:gd name="connsiteY33" fmla="*/ 291259 h 388345"/>
              <a:gd name="connsiteX34" fmla="*/ 1772015 w 10235593"/>
              <a:gd name="connsiteY34" fmla="*/ 291259 h 388345"/>
              <a:gd name="connsiteX35" fmla="*/ 980515 w 10235593"/>
              <a:gd name="connsiteY35" fmla="*/ 291259 h 388345"/>
              <a:gd name="connsiteX36" fmla="*/ 0 w 10235593"/>
              <a:gd name="connsiteY36" fmla="*/ 291259 h 388345"/>
              <a:gd name="connsiteX37" fmla="*/ 0 w 10235593"/>
              <a:gd name="connsiteY37" fmla="*/ 97086 h 3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35593" h="388345" fill="none" extrusionOk="0">
                <a:moveTo>
                  <a:pt x="0" y="97086"/>
                </a:moveTo>
                <a:cubicBezTo>
                  <a:pt x="290600" y="33164"/>
                  <a:pt x="374998" y="110188"/>
                  <a:pt x="590672" y="97086"/>
                </a:cubicBezTo>
                <a:cubicBezTo>
                  <a:pt x="806346" y="83984"/>
                  <a:pt x="901072" y="113246"/>
                  <a:pt x="1181344" y="97086"/>
                </a:cubicBezTo>
                <a:cubicBezTo>
                  <a:pt x="1461616" y="80926"/>
                  <a:pt x="1600448" y="164008"/>
                  <a:pt x="1972844" y="97086"/>
                </a:cubicBezTo>
                <a:cubicBezTo>
                  <a:pt x="2345240" y="30164"/>
                  <a:pt x="2321424" y="151957"/>
                  <a:pt x="2463102" y="97086"/>
                </a:cubicBezTo>
                <a:cubicBezTo>
                  <a:pt x="2604780" y="42215"/>
                  <a:pt x="2779389" y="130661"/>
                  <a:pt x="2953359" y="97086"/>
                </a:cubicBezTo>
                <a:cubicBezTo>
                  <a:pt x="3127329" y="63511"/>
                  <a:pt x="3249145" y="105232"/>
                  <a:pt x="3544031" y="97086"/>
                </a:cubicBezTo>
                <a:cubicBezTo>
                  <a:pt x="3838917" y="88940"/>
                  <a:pt x="3992067" y="125220"/>
                  <a:pt x="4235117" y="97086"/>
                </a:cubicBezTo>
                <a:cubicBezTo>
                  <a:pt x="4478167" y="68952"/>
                  <a:pt x="4759234" y="137414"/>
                  <a:pt x="4926203" y="97086"/>
                </a:cubicBezTo>
                <a:cubicBezTo>
                  <a:pt x="5093172" y="56758"/>
                  <a:pt x="5435982" y="105559"/>
                  <a:pt x="5617289" y="97086"/>
                </a:cubicBezTo>
                <a:cubicBezTo>
                  <a:pt x="5798596" y="88613"/>
                  <a:pt x="6196344" y="156704"/>
                  <a:pt x="6408789" y="97086"/>
                </a:cubicBezTo>
                <a:cubicBezTo>
                  <a:pt x="6621234" y="37468"/>
                  <a:pt x="6713620" y="101080"/>
                  <a:pt x="6999461" y="97086"/>
                </a:cubicBezTo>
                <a:cubicBezTo>
                  <a:pt x="7285302" y="93092"/>
                  <a:pt x="7349537" y="174212"/>
                  <a:pt x="7690547" y="97086"/>
                </a:cubicBezTo>
                <a:cubicBezTo>
                  <a:pt x="8031557" y="19960"/>
                  <a:pt x="8011936" y="97823"/>
                  <a:pt x="8281219" y="97086"/>
                </a:cubicBezTo>
                <a:cubicBezTo>
                  <a:pt x="8550502" y="96349"/>
                  <a:pt x="8691656" y="98113"/>
                  <a:pt x="8871891" y="97086"/>
                </a:cubicBezTo>
                <a:cubicBezTo>
                  <a:pt x="9052126" y="96059"/>
                  <a:pt x="9261815" y="152372"/>
                  <a:pt x="9462563" y="97086"/>
                </a:cubicBezTo>
                <a:cubicBezTo>
                  <a:pt x="9663311" y="41800"/>
                  <a:pt x="9893184" y="122926"/>
                  <a:pt x="10041421" y="97086"/>
                </a:cubicBezTo>
                <a:cubicBezTo>
                  <a:pt x="10034969" y="75409"/>
                  <a:pt x="10053014" y="24123"/>
                  <a:pt x="10041421" y="0"/>
                </a:cubicBezTo>
                <a:cubicBezTo>
                  <a:pt x="10132804" y="74563"/>
                  <a:pt x="10163089" y="139928"/>
                  <a:pt x="10235593" y="194173"/>
                </a:cubicBezTo>
                <a:cubicBezTo>
                  <a:pt x="10161814" y="294009"/>
                  <a:pt x="10085739" y="322573"/>
                  <a:pt x="10041421" y="388345"/>
                </a:cubicBezTo>
                <a:cubicBezTo>
                  <a:pt x="10031931" y="350304"/>
                  <a:pt x="10049213" y="326073"/>
                  <a:pt x="10041421" y="291259"/>
                </a:cubicBezTo>
                <a:cubicBezTo>
                  <a:pt x="9932578" y="317119"/>
                  <a:pt x="9766881" y="255326"/>
                  <a:pt x="9651578" y="291259"/>
                </a:cubicBezTo>
                <a:cubicBezTo>
                  <a:pt x="9536275" y="327192"/>
                  <a:pt x="9180148" y="274623"/>
                  <a:pt x="8960492" y="291259"/>
                </a:cubicBezTo>
                <a:cubicBezTo>
                  <a:pt x="8740836" y="307895"/>
                  <a:pt x="8765563" y="279164"/>
                  <a:pt x="8570648" y="291259"/>
                </a:cubicBezTo>
                <a:cubicBezTo>
                  <a:pt x="8375733" y="303354"/>
                  <a:pt x="8033664" y="219487"/>
                  <a:pt x="7779148" y="291259"/>
                </a:cubicBezTo>
                <a:cubicBezTo>
                  <a:pt x="7524632" y="363031"/>
                  <a:pt x="7209750" y="262669"/>
                  <a:pt x="6987648" y="291259"/>
                </a:cubicBezTo>
                <a:cubicBezTo>
                  <a:pt x="6765546" y="319849"/>
                  <a:pt x="6528795" y="222001"/>
                  <a:pt x="6396976" y="291259"/>
                </a:cubicBezTo>
                <a:cubicBezTo>
                  <a:pt x="6265157" y="360517"/>
                  <a:pt x="5996759" y="219601"/>
                  <a:pt x="5605476" y="291259"/>
                </a:cubicBezTo>
                <a:cubicBezTo>
                  <a:pt x="5214193" y="362917"/>
                  <a:pt x="5236759" y="270319"/>
                  <a:pt x="5014804" y="291259"/>
                </a:cubicBezTo>
                <a:cubicBezTo>
                  <a:pt x="4792849" y="312199"/>
                  <a:pt x="4495813" y="253251"/>
                  <a:pt x="4323718" y="291259"/>
                </a:cubicBezTo>
                <a:cubicBezTo>
                  <a:pt x="4151623" y="329267"/>
                  <a:pt x="4107227" y="288742"/>
                  <a:pt x="4034289" y="291259"/>
                </a:cubicBezTo>
                <a:cubicBezTo>
                  <a:pt x="3961351" y="293776"/>
                  <a:pt x="3631660" y="258675"/>
                  <a:pt x="3242788" y="291259"/>
                </a:cubicBezTo>
                <a:cubicBezTo>
                  <a:pt x="2853916" y="323843"/>
                  <a:pt x="2905659" y="254922"/>
                  <a:pt x="2752531" y="291259"/>
                </a:cubicBezTo>
                <a:cubicBezTo>
                  <a:pt x="2599403" y="327596"/>
                  <a:pt x="2234248" y="251893"/>
                  <a:pt x="2061445" y="291259"/>
                </a:cubicBezTo>
                <a:cubicBezTo>
                  <a:pt x="1888642" y="330625"/>
                  <a:pt x="1899432" y="270392"/>
                  <a:pt x="1772015" y="291259"/>
                </a:cubicBezTo>
                <a:cubicBezTo>
                  <a:pt x="1644598" y="312126"/>
                  <a:pt x="1245291" y="271115"/>
                  <a:pt x="980515" y="291259"/>
                </a:cubicBezTo>
                <a:cubicBezTo>
                  <a:pt x="715739" y="311403"/>
                  <a:pt x="482842" y="250579"/>
                  <a:pt x="0" y="291259"/>
                </a:cubicBezTo>
                <a:cubicBezTo>
                  <a:pt x="-8080" y="211956"/>
                  <a:pt x="7610" y="151650"/>
                  <a:pt x="0" y="97086"/>
                </a:cubicBezTo>
                <a:close/>
              </a:path>
              <a:path w="10235593" h="388345" stroke="0" extrusionOk="0">
                <a:moveTo>
                  <a:pt x="0" y="97086"/>
                </a:moveTo>
                <a:cubicBezTo>
                  <a:pt x="180629" y="73601"/>
                  <a:pt x="287506" y="104345"/>
                  <a:pt x="490258" y="97086"/>
                </a:cubicBezTo>
                <a:cubicBezTo>
                  <a:pt x="693010" y="89827"/>
                  <a:pt x="695284" y="109740"/>
                  <a:pt x="779687" y="97086"/>
                </a:cubicBezTo>
                <a:cubicBezTo>
                  <a:pt x="864090" y="84432"/>
                  <a:pt x="1281691" y="187367"/>
                  <a:pt x="1571187" y="97086"/>
                </a:cubicBezTo>
                <a:cubicBezTo>
                  <a:pt x="1860683" y="6805"/>
                  <a:pt x="1867055" y="138495"/>
                  <a:pt x="2061445" y="97086"/>
                </a:cubicBezTo>
                <a:cubicBezTo>
                  <a:pt x="2255835" y="55677"/>
                  <a:pt x="2373767" y="102399"/>
                  <a:pt x="2551702" y="97086"/>
                </a:cubicBezTo>
                <a:cubicBezTo>
                  <a:pt x="2729637" y="91773"/>
                  <a:pt x="3004065" y="175018"/>
                  <a:pt x="3343203" y="97086"/>
                </a:cubicBezTo>
                <a:cubicBezTo>
                  <a:pt x="3682341" y="19154"/>
                  <a:pt x="3610892" y="115358"/>
                  <a:pt x="3733046" y="97086"/>
                </a:cubicBezTo>
                <a:cubicBezTo>
                  <a:pt x="3855200" y="78814"/>
                  <a:pt x="4289229" y="143157"/>
                  <a:pt x="4524546" y="97086"/>
                </a:cubicBezTo>
                <a:cubicBezTo>
                  <a:pt x="4759863" y="51015"/>
                  <a:pt x="4987301" y="128659"/>
                  <a:pt x="5316046" y="97086"/>
                </a:cubicBezTo>
                <a:cubicBezTo>
                  <a:pt x="5644791" y="65513"/>
                  <a:pt x="5748905" y="160726"/>
                  <a:pt x="5906718" y="97086"/>
                </a:cubicBezTo>
                <a:cubicBezTo>
                  <a:pt x="6064531" y="33446"/>
                  <a:pt x="6400255" y="181875"/>
                  <a:pt x="6698218" y="97086"/>
                </a:cubicBezTo>
                <a:cubicBezTo>
                  <a:pt x="6996181" y="12297"/>
                  <a:pt x="7030116" y="118612"/>
                  <a:pt x="7188476" y="97086"/>
                </a:cubicBezTo>
                <a:cubicBezTo>
                  <a:pt x="7346836" y="75560"/>
                  <a:pt x="7461669" y="112177"/>
                  <a:pt x="7678734" y="97086"/>
                </a:cubicBezTo>
                <a:cubicBezTo>
                  <a:pt x="7895799" y="81995"/>
                  <a:pt x="8193039" y="120145"/>
                  <a:pt x="8369820" y="97086"/>
                </a:cubicBezTo>
                <a:cubicBezTo>
                  <a:pt x="8546601" y="74027"/>
                  <a:pt x="8744138" y="99929"/>
                  <a:pt x="8860077" y="97086"/>
                </a:cubicBezTo>
                <a:cubicBezTo>
                  <a:pt x="8976016" y="94243"/>
                  <a:pt x="9676299" y="104596"/>
                  <a:pt x="10041421" y="97086"/>
                </a:cubicBezTo>
                <a:cubicBezTo>
                  <a:pt x="10030115" y="59646"/>
                  <a:pt x="10048480" y="33324"/>
                  <a:pt x="10041421" y="0"/>
                </a:cubicBezTo>
                <a:cubicBezTo>
                  <a:pt x="10128602" y="80427"/>
                  <a:pt x="10187868" y="161031"/>
                  <a:pt x="10235593" y="194173"/>
                </a:cubicBezTo>
                <a:cubicBezTo>
                  <a:pt x="10185519" y="247010"/>
                  <a:pt x="10106192" y="292634"/>
                  <a:pt x="10041421" y="388345"/>
                </a:cubicBezTo>
                <a:cubicBezTo>
                  <a:pt x="10030941" y="343546"/>
                  <a:pt x="10047245" y="324176"/>
                  <a:pt x="10041421" y="291259"/>
                </a:cubicBezTo>
                <a:cubicBezTo>
                  <a:pt x="9832034" y="336866"/>
                  <a:pt x="9743835" y="233238"/>
                  <a:pt x="9551163" y="291259"/>
                </a:cubicBezTo>
                <a:cubicBezTo>
                  <a:pt x="9358491" y="349280"/>
                  <a:pt x="9131896" y="245646"/>
                  <a:pt x="8960492" y="291259"/>
                </a:cubicBezTo>
                <a:cubicBezTo>
                  <a:pt x="8789088" y="336872"/>
                  <a:pt x="8735050" y="274980"/>
                  <a:pt x="8671062" y="291259"/>
                </a:cubicBezTo>
                <a:cubicBezTo>
                  <a:pt x="8607074" y="307538"/>
                  <a:pt x="8469087" y="281023"/>
                  <a:pt x="8381633" y="291259"/>
                </a:cubicBezTo>
                <a:cubicBezTo>
                  <a:pt x="8294179" y="301495"/>
                  <a:pt x="7936789" y="233000"/>
                  <a:pt x="7790961" y="291259"/>
                </a:cubicBezTo>
                <a:cubicBezTo>
                  <a:pt x="7645133" y="349518"/>
                  <a:pt x="7569634" y="271650"/>
                  <a:pt x="7401118" y="291259"/>
                </a:cubicBezTo>
                <a:cubicBezTo>
                  <a:pt x="7232602" y="310868"/>
                  <a:pt x="7019241" y="212411"/>
                  <a:pt x="6710032" y="291259"/>
                </a:cubicBezTo>
                <a:cubicBezTo>
                  <a:pt x="6400823" y="370107"/>
                  <a:pt x="6466705" y="258446"/>
                  <a:pt x="6320189" y="291259"/>
                </a:cubicBezTo>
                <a:cubicBezTo>
                  <a:pt x="6173673" y="324072"/>
                  <a:pt x="5900294" y="217482"/>
                  <a:pt x="5629102" y="291259"/>
                </a:cubicBezTo>
                <a:cubicBezTo>
                  <a:pt x="5357910" y="365036"/>
                  <a:pt x="5399399" y="287943"/>
                  <a:pt x="5339673" y="291259"/>
                </a:cubicBezTo>
                <a:cubicBezTo>
                  <a:pt x="5279947" y="294575"/>
                  <a:pt x="4886490" y="249508"/>
                  <a:pt x="4648587" y="291259"/>
                </a:cubicBezTo>
                <a:cubicBezTo>
                  <a:pt x="4410684" y="333010"/>
                  <a:pt x="4394661" y="251144"/>
                  <a:pt x="4258744" y="291259"/>
                </a:cubicBezTo>
                <a:cubicBezTo>
                  <a:pt x="4122827" y="331374"/>
                  <a:pt x="4032758" y="275481"/>
                  <a:pt x="3969315" y="291259"/>
                </a:cubicBezTo>
                <a:cubicBezTo>
                  <a:pt x="3905872" y="307037"/>
                  <a:pt x="3741134" y="264334"/>
                  <a:pt x="3579471" y="291259"/>
                </a:cubicBezTo>
                <a:cubicBezTo>
                  <a:pt x="3417808" y="318184"/>
                  <a:pt x="3143151" y="230783"/>
                  <a:pt x="2888385" y="291259"/>
                </a:cubicBezTo>
                <a:cubicBezTo>
                  <a:pt x="2633619" y="351735"/>
                  <a:pt x="2618768" y="268433"/>
                  <a:pt x="2498542" y="291259"/>
                </a:cubicBezTo>
                <a:cubicBezTo>
                  <a:pt x="2378316" y="314085"/>
                  <a:pt x="2326991" y="279885"/>
                  <a:pt x="2209113" y="291259"/>
                </a:cubicBezTo>
                <a:cubicBezTo>
                  <a:pt x="2091235" y="302633"/>
                  <a:pt x="1986560" y="273005"/>
                  <a:pt x="1819269" y="291259"/>
                </a:cubicBezTo>
                <a:cubicBezTo>
                  <a:pt x="1651978" y="309513"/>
                  <a:pt x="1499638" y="277102"/>
                  <a:pt x="1329012" y="291259"/>
                </a:cubicBezTo>
                <a:cubicBezTo>
                  <a:pt x="1158386" y="305416"/>
                  <a:pt x="1018112" y="229737"/>
                  <a:pt x="738340" y="291259"/>
                </a:cubicBezTo>
                <a:cubicBezTo>
                  <a:pt x="458568" y="352781"/>
                  <a:pt x="340237" y="243054"/>
                  <a:pt x="0" y="291259"/>
                </a:cubicBezTo>
                <a:cubicBezTo>
                  <a:pt x="-20143" y="223637"/>
                  <a:pt x="6669" y="184442"/>
                  <a:pt x="0" y="97086"/>
                </a:cubicBezTo>
                <a:close/>
              </a:path>
            </a:pathLst>
          </a:custGeom>
          <a:solidFill>
            <a:schemeClr val="tx2">
              <a:lumMod val="60000"/>
              <a:lumOff val="40000"/>
            </a:schemeClr>
          </a:solidFill>
          <a:ln cap="sq" cmpd="tri">
            <a:extLst>
              <a:ext uri="{C807C97D-BFC1-408E-A445-0C87EB9F89A2}">
                <ask:lineSketchStyleProps xmlns:ask="http://schemas.microsoft.com/office/drawing/2018/sketchyshapes" sd="1219033472">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BAECF52-3E3A-F06E-5BAA-1446087673E4}"/>
              </a:ext>
            </a:extLst>
          </p:cNvPr>
          <p:cNvCxnSpPr>
            <a:cxnSpLocks/>
            <a:endCxn id="11" idx="2"/>
          </p:cNvCxnSpPr>
          <p:nvPr/>
        </p:nvCxnSpPr>
        <p:spPr>
          <a:xfrm flipV="1">
            <a:off x="1983036" y="2304147"/>
            <a:ext cx="13564" cy="147463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06CB5-7D8C-6BCB-9E89-7DF965D50E22}"/>
              </a:ext>
            </a:extLst>
          </p:cNvPr>
          <p:cNvCxnSpPr>
            <a:cxnSpLocks/>
          </p:cNvCxnSpPr>
          <p:nvPr/>
        </p:nvCxnSpPr>
        <p:spPr>
          <a:xfrm flipV="1">
            <a:off x="2799362" y="3778784"/>
            <a:ext cx="19119" cy="1391801"/>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89BCB2-7386-228D-A465-E1A60F14FA30}"/>
              </a:ext>
            </a:extLst>
          </p:cNvPr>
          <p:cNvCxnSpPr>
            <a:cxnSpLocks/>
            <a:stCxn id="13" idx="0"/>
            <a:endCxn id="29" idx="3"/>
          </p:cNvCxnSpPr>
          <p:nvPr/>
        </p:nvCxnSpPr>
        <p:spPr>
          <a:xfrm flipV="1">
            <a:off x="3995482" y="3846515"/>
            <a:ext cx="17700" cy="1380859"/>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8E87D3D-A94A-D41D-E052-A87AD5CDFB86}"/>
              </a:ext>
            </a:extLst>
          </p:cNvPr>
          <p:cNvSpPr/>
          <p:nvPr/>
        </p:nvSpPr>
        <p:spPr>
          <a:xfrm>
            <a:off x="2158093" y="2535789"/>
            <a:ext cx="5221144" cy="897128"/>
          </a:xfrm>
          <a:prstGeom prst="roundRect">
            <a:avLst/>
          </a:prstGeom>
          <a:no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a" sz="1600" i="1" noProof="0">
                <a:solidFill>
                  <a:schemeClr val="tx1"/>
                </a:solidFill>
                <a:latin typeface="Open Sans"/>
                <a:ea typeface="Open Sans"/>
                <a:cs typeface="Open Sans"/>
              </a:rPr>
              <a:t>L'accés al pool </a:t>
            </a:r>
            <a:r>
              <a:rPr lang="ca" sz="1600" i="1" noProof="0" err="1">
                <a:solidFill>
                  <a:schemeClr val="tx1"/>
                </a:solidFill>
                <a:latin typeface="Open Sans"/>
                <a:ea typeface="Open Sans"/>
                <a:cs typeface="Open Sans"/>
              </a:rPr>
              <a:t>fo</a:t>
            </a:r>
            <a:r>
              <a:rPr lang="ca" sz="1600" i="1" noProof="0">
                <a:solidFill>
                  <a:schemeClr val="tx1"/>
                </a:solidFill>
                <a:latin typeface="Open Sans"/>
                <a:ea typeface="Open Sans"/>
                <a:cs typeface="Open Sans"/>
              </a:rPr>
              <a:t> mentors es notificarà als mentors en un termini de </a:t>
            </a:r>
            <a:r>
              <a:rPr lang="ca" sz="1600" b="1" i="1">
                <a:solidFill>
                  <a:schemeClr val="tx1"/>
                </a:solidFill>
                <a:latin typeface="Open Sans"/>
                <a:ea typeface="Open Sans"/>
                <a:cs typeface="Open Sans"/>
              </a:rPr>
              <a:t>10 dies</a:t>
            </a:r>
            <a:r>
              <a:rPr lang="ca" sz="1600" b="1" i="1" noProof="0">
                <a:solidFill>
                  <a:schemeClr val="tx1"/>
                </a:solidFill>
                <a:latin typeface="Open Sans"/>
                <a:ea typeface="Open Sans"/>
                <a:cs typeface="Open Sans"/>
              </a:rPr>
              <a:t> </a:t>
            </a:r>
            <a:r>
              <a:rPr lang="ca" sz="1600" i="1" noProof="0">
                <a:solidFill>
                  <a:schemeClr val="tx1"/>
                </a:solidFill>
                <a:latin typeface="Open Sans"/>
                <a:ea typeface="Open Sans"/>
                <a:cs typeface="Open Sans"/>
              </a:rPr>
              <a:t>des de la sol·licitud</a:t>
            </a:r>
          </a:p>
        </p:txBody>
      </p:sp>
      <p:sp>
        <p:nvSpPr>
          <p:cNvPr id="11" name="TextBox 10">
            <a:extLst>
              <a:ext uri="{FF2B5EF4-FFF2-40B4-BE49-F238E27FC236}">
                <a16:creationId xmlns:a16="http://schemas.microsoft.com/office/drawing/2014/main" id="{80E7133F-06F2-3663-5D9C-7ECF8EA442F7}"/>
              </a:ext>
            </a:extLst>
          </p:cNvPr>
          <p:cNvSpPr txBox="1"/>
          <p:nvPr/>
        </p:nvSpPr>
        <p:spPr>
          <a:xfrm>
            <a:off x="1015179" y="1657816"/>
            <a:ext cx="1962841" cy="646331"/>
          </a:xfrm>
          <a:prstGeom prst="rect">
            <a:avLst/>
          </a:prstGeom>
          <a:noFill/>
        </p:spPr>
        <p:txBody>
          <a:bodyPr wrap="square" rtlCol="0">
            <a:spAutoFit/>
          </a:bodyPr>
          <a:lstStyle/>
          <a:p>
            <a:pPr algn="ctr"/>
            <a:r>
              <a:rPr lang="ca" noProof="0">
                <a:latin typeface="Open Sans" panose="020B0606030504020204" pitchFamily="34" charset="0"/>
                <a:ea typeface="Open Sans" panose="020B0606030504020204" pitchFamily="34" charset="0"/>
                <a:cs typeface="Open Sans" panose="020B0606030504020204" pitchFamily="34" charset="0"/>
              </a:rPr>
              <a:t>Convocatòria de mentors </a:t>
            </a:r>
            <a:r>
              <a:rPr lang="ca" b="1" noProof="0">
                <a:latin typeface="Open Sans" panose="020B0606030504020204" pitchFamily="34" charset="0"/>
                <a:ea typeface="Open Sans" panose="020B0606030504020204" pitchFamily="34" charset="0"/>
                <a:cs typeface="Open Sans" panose="020B0606030504020204" pitchFamily="34" charset="0"/>
              </a:rPr>
              <a:t>oberta</a:t>
            </a:r>
          </a:p>
        </p:txBody>
      </p:sp>
      <p:sp>
        <p:nvSpPr>
          <p:cNvPr id="12" name="TextBox 11">
            <a:extLst>
              <a:ext uri="{FF2B5EF4-FFF2-40B4-BE49-F238E27FC236}">
                <a16:creationId xmlns:a16="http://schemas.microsoft.com/office/drawing/2014/main" id="{6110CA8F-5349-B440-A87E-2F2369C0B260}"/>
              </a:ext>
            </a:extLst>
          </p:cNvPr>
          <p:cNvSpPr txBox="1"/>
          <p:nvPr/>
        </p:nvSpPr>
        <p:spPr>
          <a:xfrm>
            <a:off x="2065017" y="5230502"/>
            <a:ext cx="1355068" cy="738664"/>
          </a:xfrm>
          <a:prstGeom prst="rect">
            <a:avLst/>
          </a:prstGeom>
          <a:noFill/>
        </p:spPr>
        <p:txBody>
          <a:bodyPr wrap="square" lIns="91440" tIns="45720" rIns="91440" bIns="45720" rtlCol="0" anchor="t">
            <a:spAutoFit/>
          </a:bodyPr>
          <a:lstStyle/>
          <a:p>
            <a:pPr algn="ctr"/>
            <a:r>
              <a:rPr lang="ca" sz="1400" noProof="0">
                <a:solidFill>
                  <a:srgbClr val="86A68B"/>
                </a:solidFill>
                <a:latin typeface="Open Sans"/>
                <a:ea typeface="Open Sans"/>
                <a:cs typeface="Open Sans"/>
              </a:rPr>
              <a:t>Convocatòria de projectes oberta</a:t>
            </a:r>
          </a:p>
        </p:txBody>
      </p:sp>
      <p:sp>
        <p:nvSpPr>
          <p:cNvPr id="13" name="TextBox 12">
            <a:extLst>
              <a:ext uri="{FF2B5EF4-FFF2-40B4-BE49-F238E27FC236}">
                <a16:creationId xmlns:a16="http://schemas.microsoft.com/office/drawing/2014/main" id="{D87749BF-E41E-7687-61D0-2EDA0A07458B}"/>
              </a:ext>
            </a:extLst>
          </p:cNvPr>
          <p:cNvSpPr txBox="1"/>
          <p:nvPr/>
        </p:nvSpPr>
        <p:spPr>
          <a:xfrm>
            <a:off x="3334119" y="5227374"/>
            <a:ext cx="1322725" cy="738664"/>
          </a:xfrm>
          <a:prstGeom prst="rect">
            <a:avLst/>
          </a:prstGeom>
          <a:noFill/>
        </p:spPr>
        <p:txBody>
          <a:bodyPr wrap="square" rtlCol="0">
            <a:spAutoFit/>
          </a:bodyPr>
          <a:lstStyle/>
          <a:p>
            <a:pPr algn="ctr"/>
            <a:r>
              <a:rPr lang="ca" sz="1400" noProof="0">
                <a:solidFill>
                  <a:srgbClr val="86A68B"/>
                </a:solidFill>
                <a:latin typeface="Open Sans" panose="020B0606030504020204" pitchFamily="34" charset="0"/>
                <a:ea typeface="Open Sans" panose="020B0606030504020204" pitchFamily="34" charset="0"/>
                <a:cs typeface="Open Sans" panose="020B0606030504020204" pitchFamily="34" charset="0"/>
              </a:rPr>
              <a:t>Convocatòria de projectes tancada</a:t>
            </a:r>
          </a:p>
        </p:txBody>
      </p:sp>
      <p:cxnSp>
        <p:nvCxnSpPr>
          <p:cNvPr id="14" name="Straight Connector 13">
            <a:extLst>
              <a:ext uri="{FF2B5EF4-FFF2-40B4-BE49-F238E27FC236}">
                <a16:creationId xmlns:a16="http://schemas.microsoft.com/office/drawing/2014/main" id="{6ED340E2-AC4A-F52D-CEE6-59136F90134E}"/>
              </a:ext>
            </a:extLst>
          </p:cNvPr>
          <p:cNvCxnSpPr>
            <a:cxnSpLocks/>
            <a:stCxn id="15" idx="0"/>
          </p:cNvCxnSpPr>
          <p:nvPr/>
        </p:nvCxnSpPr>
        <p:spPr>
          <a:xfrm flipV="1">
            <a:off x="5332168" y="3913228"/>
            <a:ext cx="0" cy="1333280"/>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3649EB-C247-77CD-6E15-DD48788E73A4}"/>
              </a:ext>
            </a:extLst>
          </p:cNvPr>
          <p:cNvSpPr txBox="1"/>
          <p:nvPr/>
        </p:nvSpPr>
        <p:spPr>
          <a:xfrm>
            <a:off x="4670805" y="5246508"/>
            <a:ext cx="1322725" cy="523220"/>
          </a:xfrm>
          <a:prstGeom prst="rect">
            <a:avLst/>
          </a:prstGeom>
          <a:noFill/>
        </p:spPr>
        <p:txBody>
          <a:bodyPr wrap="square" rtlCol="0">
            <a:spAutoFit/>
          </a:bodyPr>
          <a:lstStyle/>
          <a:p>
            <a:pPr algn="ctr"/>
            <a:r>
              <a:rPr lang="ca" sz="1400" noProof="0">
                <a:solidFill>
                  <a:srgbClr val="86A68B"/>
                </a:solidFill>
                <a:latin typeface="Open Sans" panose="020B0606030504020204" pitchFamily="34" charset="0"/>
                <a:ea typeface="Open Sans" panose="020B0606030504020204" pitchFamily="34" charset="0"/>
                <a:cs typeface="Open Sans" panose="020B0606030504020204" pitchFamily="34" charset="0"/>
              </a:rPr>
              <a:t>Resultats de l'avaluació</a:t>
            </a:r>
          </a:p>
        </p:txBody>
      </p:sp>
      <p:cxnSp>
        <p:nvCxnSpPr>
          <p:cNvPr id="16" name="Straight Connector 15">
            <a:extLst>
              <a:ext uri="{FF2B5EF4-FFF2-40B4-BE49-F238E27FC236}">
                <a16:creationId xmlns:a16="http://schemas.microsoft.com/office/drawing/2014/main" id="{808AFE42-45B9-C29E-C91F-37F696062300}"/>
              </a:ext>
            </a:extLst>
          </p:cNvPr>
          <p:cNvCxnSpPr>
            <a:cxnSpLocks/>
            <a:stCxn id="17" idx="0"/>
          </p:cNvCxnSpPr>
          <p:nvPr/>
        </p:nvCxnSpPr>
        <p:spPr>
          <a:xfrm flipH="1" flipV="1">
            <a:off x="7258613" y="3899530"/>
            <a:ext cx="147634" cy="134697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6D51A0-338A-BDC7-E792-05D636A2839C}"/>
              </a:ext>
            </a:extLst>
          </p:cNvPr>
          <p:cNvSpPr txBox="1"/>
          <p:nvPr/>
        </p:nvSpPr>
        <p:spPr>
          <a:xfrm>
            <a:off x="6721206" y="5246507"/>
            <a:ext cx="1370082" cy="523220"/>
          </a:xfrm>
          <a:prstGeom prst="rect">
            <a:avLst/>
          </a:prstGeom>
          <a:noFill/>
        </p:spPr>
        <p:txBody>
          <a:bodyPr wrap="square" rtlCol="0">
            <a:spAutoFit/>
          </a:bodyPr>
          <a:lstStyle/>
          <a:p>
            <a:pPr algn="ctr"/>
            <a:r>
              <a:rPr lang="ca" sz="1400" noProof="0">
                <a:solidFill>
                  <a:srgbClr val="86A68B"/>
                </a:solidFill>
                <a:latin typeface="Open Sans" panose="020B0606030504020204" pitchFamily="34" charset="0"/>
                <a:ea typeface="Open Sans" panose="020B0606030504020204" pitchFamily="34" charset="0"/>
                <a:cs typeface="Open Sans" panose="020B0606030504020204" pitchFamily="34" charset="0"/>
              </a:rPr>
              <a:t>Comencen els projectes</a:t>
            </a:r>
          </a:p>
        </p:txBody>
      </p:sp>
      <p:sp>
        <p:nvSpPr>
          <p:cNvPr id="18" name="TextBox 17">
            <a:extLst>
              <a:ext uri="{FF2B5EF4-FFF2-40B4-BE49-F238E27FC236}">
                <a16:creationId xmlns:a16="http://schemas.microsoft.com/office/drawing/2014/main" id="{36EA3704-4464-AC0E-FB31-21984F5A3AE6}"/>
              </a:ext>
            </a:extLst>
          </p:cNvPr>
          <p:cNvSpPr txBox="1"/>
          <p:nvPr/>
        </p:nvSpPr>
        <p:spPr>
          <a:xfrm>
            <a:off x="10635755" y="5246507"/>
            <a:ext cx="1109148" cy="738664"/>
          </a:xfrm>
          <a:prstGeom prst="rect">
            <a:avLst/>
          </a:prstGeom>
          <a:noFill/>
        </p:spPr>
        <p:txBody>
          <a:bodyPr wrap="square" rtlCol="0">
            <a:spAutoFit/>
          </a:bodyPr>
          <a:lstStyle/>
          <a:p>
            <a:pPr algn="ctr"/>
            <a:r>
              <a:rPr lang="ca" sz="1400" noProof="0">
                <a:solidFill>
                  <a:srgbClr val="86A68B"/>
                </a:solidFill>
                <a:latin typeface="Open Sans" panose="020B0606030504020204" pitchFamily="34" charset="0"/>
                <a:ea typeface="Open Sans" panose="020B0606030504020204" pitchFamily="34" charset="0"/>
                <a:cs typeface="Open Sans" panose="020B0606030504020204" pitchFamily="34" charset="0"/>
              </a:rPr>
              <a:t>S'acaben els projectes</a:t>
            </a:r>
          </a:p>
        </p:txBody>
      </p:sp>
      <p:cxnSp>
        <p:nvCxnSpPr>
          <p:cNvPr id="19" name="Straight Connector 18">
            <a:extLst>
              <a:ext uri="{FF2B5EF4-FFF2-40B4-BE49-F238E27FC236}">
                <a16:creationId xmlns:a16="http://schemas.microsoft.com/office/drawing/2014/main" id="{2CB2F54A-8289-86BA-822B-C89F0DA33B1F}"/>
              </a:ext>
            </a:extLst>
          </p:cNvPr>
          <p:cNvCxnSpPr>
            <a:cxnSpLocks/>
            <a:stCxn id="18" idx="0"/>
          </p:cNvCxnSpPr>
          <p:nvPr/>
        </p:nvCxnSpPr>
        <p:spPr>
          <a:xfrm flipV="1">
            <a:off x="11190329" y="3837796"/>
            <a:ext cx="0" cy="1408711"/>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DD4127-C0AF-2650-1D6E-FB1C1F097471}"/>
              </a:ext>
            </a:extLst>
          </p:cNvPr>
          <p:cNvCxnSpPr>
            <a:cxnSpLocks/>
          </p:cNvCxnSpPr>
          <p:nvPr/>
        </p:nvCxnSpPr>
        <p:spPr>
          <a:xfrm flipV="1">
            <a:off x="7941325" y="2370584"/>
            <a:ext cx="0" cy="1408199"/>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F7AD8C-DD64-9E4A-DA5C-F8EC1190C059}"/>
              </a:ext>
            </a:extLst>
          </p:cNvPr>
          <p:cNvSpPr txBox="1"/>
          <p:nvPr/>
        </p:nvSpPr>
        <p:spPr>
          <a:xfrm>
            <a:off x="6226582" y="1724253"/>
            <a:ext cx="3728293" cy="646331"/>
          </a:xfrm>
          <a:prstGeom prst="rect">
            <a:avLst/>
          </a:prstGeom>
          <a:noFill/>
        </p:spPr>
        <p:txBody>
          <a:bodyPr wrap="square" rtlCol="0">
            <a:spAutoFit/>
          </a:bodyPr>
          <a:lstStyle/>
          <a:p>
            <a:pPr algn="ctr"/>
            <a:r>
              <a:rPr lang="ca" noProof="0">
                <a:latin typeface="Open Sans" panose="020B0606030504020204" pitchFamily="34" charset="0"/>
                <a:ea typeface="Open Sans" panose="020B0606030504020204" pitchFamily="34" charset="0"/>
                <a:cs typeface="Open Sans" panose="020B0606030504020204" pitchFamily="34" charset="0"/>
              </a:rPr>
              <a:t>Últim dia per signar un </a:t>
            </a:r>
            <a:r>
              <a:rPr lang="ca" b="1" noProof="0">
                <a:latin typeface="Open Sans" panose="020B0606030504020204" pitchFamily="34" charset="0"/>
                <a:ea typeface="Open Sans" panose="020B0606030504020204" pitchFamily="34" charset="0"/>
                <a:cs typeface="Open Sans" panose="020B0606030504020204" pitchFamily="34" charset="0"/>
              </a:rPr>
              <a:t>Acord Contractual </a:t>
            </a:r>
            <a:r>
              <a:rPr lang="ca" noProof="0">
                <a:latin typeface="Open Sans" panose="020B0606030504020204" pitchFamily="34" charset="0"/>
                <a:ea typeface="Open Sans" panose="020B0606030504020204" pitchFamily="34" charset="0"/>
                <a:cs typeface="Open Sans" panose="020B0606030504020204" pitchFamily="34" charset="0"/>
              </a:rPr>
              <a:t>amb un Projecte</a:t>
            </a:r>
          </a:p>
        </p:txBody>
      </p:sp>
      <p:sp>
        <p:nvSpPr>
          <p:cNvPr id="26" name="Left Brace 25">
            <a:extLst>
              <a:ext uri="{FF2B5EF4-FFF2-40B4-BE49-F238E27FC236}">
                <a16:creationId xmlns:a16="http://schemas.microsoft.com/office/drawing/2014/main" id="{4D558261-8B62-E6F2-66B6-4722DA19FC09}"/>
              </a:ext>
            </a:extLst>
          </p:cNvPr>
          <p:cNvSpPr/>
          <p:nvPr/>
        </p:nvSpPr>
        <p:spPr>
          <a:xfrm rot="16200000">
            <a:off x="4728533" y="527931"/>
            <a:ext cx="388344" cy="5574530"/>
          </a:xfrm>
          <a:prstGeom prst="leftBrace">
            <a:avLst>
              <a:gd name="adj1" fmla="val 8333"/>
              <a:gd name="adj2" fmla="val 49263"/>
            </a:avLst>
          </a:prstGeom>
          <a:ln w="28575">
            <a:solidFill>
              <a:srgbClr val="8497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404F7CDB-0B57-6351-90A9-9FE83F16F1B8}"/>
              </a:ext>
            </a:extLst>
          </p:cNvPr>
          <p:cNvSpPr txBox="1"/>
          <p:nvPr/>
        </p:nvSpPr>
        <p:spPr>
          <a:xfrm>
            <a:off x="881779" y="3453313"/>
            <a:ext cx="1253661" cy="261610"/>
          </a:xfrm>
          <a:prstGeom prst="rect">
            <a:avLst/>
          </a:prstGeom>
          <a:noFill/>
          <a:ln w="12700">
            <a:noFill/>
            <a:prstDash val="sysDot"/>
          </a:ln>
        </p:spPr>
        <p:txBody>
          <a:bodyPr wrap="square" rtlCol="0">
            <a:spAutoFit/>
          </a:bodyPr>
          <a:lstStyle/>
          <a:p>
            <a:r>
              <a:rPr lang="ca" sz="1100" b="1" noProof="0">
                <a:latin typeface="Open Sans" panose="020B0606030504020204" pitchFamily="34" charset="0"/>
                <a:ea typeface="Open Sans" panose="020B0606030504020204" pitchFamily="34" charset="0"/>
                <a:cs typeface="Open Sans" panose="020B0606030504020204" pitchFamily="34" charset="0"/>
              </a:rPr>
              <a:t>Octubre 2024</a:t>
            </a:r>
          </a:p>
        </p:txBody>
      </p:sp>
      <p:sp>
        <p:nvSpPr>
          <p:cNvPr id="28" name="TextBox 27">
            <a:extLst>
              <a:ext uri="{FF2B5EF4-FFF2-40B4-BE49-F238E27FC236}">
                <a16:creationId xmlns:a16="http://schemas.microsoft.com/office/drawing/2014/main" id="{2264E250-EB0C-60D1-A3FC-10658076B4E6}"/>
              </a:ext>
            </a:extLst>
          </p:cNvPr>
          <p:cNvSpPr txBox="1"/>
          <p:nvPr/>
        </p:nvSpPr>
        <p:spPr>
          <a:xfrm rot="18550276">
            <a:off x="1428211" y="4371276"/>
            <a:ext cx="1768080" cy="276999"/>
          </a:xfrm>
          <a:prstGeom prst="rect">
            <a:avLst/>
          </a:prstGeom>
          <a:noFill/>
        </p:spPr>
        <p:txBody>
          <a:bodyPr wrap="square" rtlCol="0">
            <a:spAutoFit/>
          </a:bodyPr>
          <a:lstStyle>
            <a:defPPr>
              <a:defRPr lang="en-US"/>
            </a:defPPr>
            <a:lvl1pPr algn="ctr">
              <a:defRPr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ca"/>
              <a:t>5 </a:t>
            </a:r>
            <a:r>
              <a:rPr lang="ca" baseline="30000" err="1"/>
              <a:t>de </a:t>
            </a:r>
            <a:r>
              <a:rPr lang="ca"/>
              <a:t>desembre de 2024</a:t>
            </a:r>
          </a:p>
        </p:txBody>
      </p:sp>
      <p:sp>
        <p:nvSpPr>
          <p:cNvPr id="29" name="TextBox 28">
            <a:extLst>
              <a:ext uri="{FF2B5EF4-FFF2-40B4-BE49-F238E27FC236}">
                <a16:creationId xmlns:a16="http://schemas.microsoft.com/office/drawing/2014/main" id="{421F7164-75A6-A72A-5976-9F9607B7CE11}"/>
              </a:ext>
            </a:extLst>
          </p:cNvPr>
          <p:cNvSpPr txBox="1"/>
          <p:nvPr/>
        </p:nvSpPr>
        <p:spPr>
          <a:xfrm rot="18591501">
            <a:off x="2595398" y="4371274"/>
            <a:ext cx="1728065" cy="276999"/>
          </a:xfrm>
          <a:prstGeom prst="rect">
            <a:avLst/>
          </a:prstGeom>
          <a:noFill/>
        </p:spPr>
        <p:txBody>
          <a:bodyPr wrap="square" rtlCol="0">
            <a:spAutoFit/>
          </a:bodyPr>
          <a:lstStyle/>
          <a:p>
            <a:pPr algn="ctr"/>
            <a:r>
              <a:rPr lang="ca"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5 </a:t>
            </a:r>
            <a:r>
              <a:rPr lang="ca" sz="1200" b="1" baseline="300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de </a:t>
            </a:r>
            <a:r>
              <a:rPr lang="ca"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febrer de 2025</a:t>
            </a:r>
          </a:p>
        </p:txBody>
      </p:sp>
      <p:sp>
        <p:nvSpPr>
          <p:cNvPr id="30" name="TextBox 29">
            <a:extLst>
              <a:ext uri="{FF2B5EF4-FFF2-40B4-BE49-F238E27FC236}">
                <a16:creationId xmlns:a16="http://schemas.microsoft.com/office/drawing/2014/main" id="{F948A614-31A4-8FB1-6BBA-F1018260B0A3}"/>
              </a:ext>
            </a:extLst>
          </p:cNvPr>
          <p:cNvSpPr txBox="1"/>
          <p:nvPr/>
        </p:nvSpPr>
        <p:spPr>
          <a:xfrm rot="18240032">
            <a:off x="4112368" y="4270030"/>
            <a:ext cx="1639925" cy="276999"/>
          </a:xfrm>
          <a:prstGeom prst="rect">
            <a:avLst/>
          </a:prstGeom>
          <a:noFill/>
        </p:spPr>
        <p:txBody>
          <a:bodyPr wrap="square" rtlCol="0">
            <a:spAutoFit/>
          </a:bodyPr>
          <a:lstStyle>
            <a:defPPr>
              <a:defRPr lang="en-US"/>
            </a:defPPr>
            <a:lvl1pPr algn="ctr">
              <a:defRPr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ca"/>
              <a:t>4 </a:t>
            </a:r>
            <a:r>
              <a:rPr lang="ca" baseline="30000"/>
              <a:t>de </a:t>
            </a:r>
            <a:r>
              <a:rPr lang="ca"/>
              <a:t>març de 2025</a:t>
            </a:r>
          </a:p>
        </p:txBody>
      </p:sp>
      <p:sp>
        <p:nvSpPr>
          <p:cNvPr id="31" name="TextBox 30">
            <a:extLst>
              <a:ext uri="{FF2B5EF4-FFF2-40B4-BE49-F238E27FC236}">
                <a16:creationId xmlns:a16="http://schemas.microsoft.com/office/drawing/2014/main" id="{123B1E98-7B83-3113-D953-AC7F8BC00413}"/>
              </a:ext>
            </a:extLst>
          </p:cNvPr>
          <p:cNvSpPr txBox="1"/>
          <p:nvPr/>
        </p:nvSpPr>
        <p:spPr>
          <a:xfrm rot="18182376">
            <a:off x="6136989" y="4255544"/>
            <a:ext cx="1661487" cy="261610"/>
          </a:xfrm>
          <a:prstGeom prst="rect">
            <a:avLst/>
          </a:prstGeom>
          <a:noFill/>
        </p:spPr>
        <p:txBody>
          <a:bodyPr wrap="square" rtlCol="0">
            <a:spAutoFit/>
          </a:bodyPr>
          <a:lstStyle/>
          <a:p>
            <a:pPr algn="ctr"/>
            <a:r>
              <a:rPr lang="ca" sz="1100" b="1" noProof="0">
                <a:latin typeface="Open Sans" panose="020B0606030504020204" pitchFamily="34" charset="0"/>
                <a:ea typeface="Open Sans" panose="020B0606030504020204" pitchFamily="34" charset="0"/>
                <a:cs typeface="Open Sans" panose="020B0606030504020204" pitchFamily="34" charset="0"/>
              </a:rPr>
              <a:t>1 d'abril de 2025</a:t>
            </a:r>
          </a:p>
        </p:txBody>
      </p:sp>
      <p:sp>
        <p:nvSpPr>
          <p:cNvPr id="32" name="TextBox 31">
            <a:extLst>
              <a:ext uri="{FF2B5EF4-FFF2-40B4-BE49-F238E27FC236}">
                <a16:creationId xmlns:a16="http://schemas.microsoft.com/office/drawing/2014/main" id="{21412172-15ED-245B-C9EF-2B3C8539B8FE}"/>
              </a:ext>
            </a:extLst>
          </p:cNvPr>
          <p:cNvSpPr txBox="1"/>
          <p:nvPr/>
        </p:nvSpPr>
        <p:spPr>
          <a:xfrm rot="18245414">
            <a:off x="7549901" y="3149401"/>
            <a:ext cx="1403801" cy="261610"/>
          </a:xfrm>
          <a:prstGeom prst="rect">
            <a:avLst/>
          </a:prstGeom>
          <a:noFill/>
        </p:spPr>
        <p:txBody>
          <a:bodyPr wrap="square" rtlCol="0">
            <a:spAutoFit/>
          </a:bodyPr>
          <a:lstStyle/>
          <a:p>
            <a:pPr algn="ctr"/>
            <a:r>
              <a:rPr lang="ca" sz="1100" b="1" noProof="0">
                <a:latin typeface="Open Sans" panose="020B0606030504020204" pitchFamily="34" charset="0"/>
                <a:ea typeface="Open Sans" panose="020B0606030504020204" pitchFamily="34" charset="0"/>
                <a:cs typeface="Open Sans" panose="020B0606030504020204" pitchFamily="34" charset="0"/>
              </a:rPr>
              <a:t>15 de maig de 2025</a:t>
            </a:r>
          </a:p>
        </p:txBody>
      </p:sp>
      <p:sp>
        <p:nvSpPr>
          <p:cNvPr id="33" name="TextBox 32">
            <a:extLst>
              <a:ext uri="{FF2B5EF4-FFF2-40B4-BE49-F238E27FC236}">
                <a16:creationId xmlns:a16="http://schemas.microsoft.com/office/drawing/2014/main" id="{8F2FE54C-5C36-293B-6EE4-8E540F4598B1}"/>
              </a:ext>
            </a:extLst>
          </p:cNvPr>
          <p:cNvSpPr txBox="1"/>
          <p:nvPr/>
        </p:nvSpPr>
        <p:spPr>
          <a:xfrm rot="18366811">
            <a:off x="10116478" y="4518631"/>
            <a:ext cx="1628845" cy="261610"/>
          </a:xfrm>
          <a:prstGeom prst="rect">
            <a:avLst/>
          </a:prstGeom>
          <a:noFill/>
        </p:spPr>
        <p:txBody>
          <a:bodyPr wrap="square" rtlCol="0">
            <a:spAutoFit/>
          </a:bodyPr>
          <a:lstStyle/>
          <a:p>
            <a:pPr algn="ctr"/>
            <a:r>
              <a:rPr lang="ca" sz="1100" b="1" noProof="0">
                <a:latin typeface="Open Sans" panose="020B0606030504020204" pitchFamily="34" charset="0"/>
                <a:ea typeface="Open Sans" panose="020B0606030504020204" pitchFamily="34" charset="0"/>
                <a:cs typeface="Open Sans" panose="020B0606030504020204" pitchFamily="34" charset="0"/>
              </a:rPr>
              <a:t>30 de novembre de 2025</a:t>
            </a:r>
          </a:p>
        </p:txBody>
      </p:sp>
      <p:sp>
        <p:nvSpPr>
          <p:cNvPr id="34" name="Arrow: Pentagon 33">
            <a:extLst>
              <a:ext uri="{FF2B5EF4-FFF2-40B4-BE49-F238E27FC236}">
                <a16:creationId xmlns:a16="http://schemas.microsoft.com/office/drawing/2014/main" id="{33144C2E-08F8-BB3D-7E22-07FA1ED1C343}"/>
              </a:ext>
            </a:extLst>
          </p:cNvPr>
          <p:cNvSpPr/>
          <p:nvPr/>
        </p:nvSpPr>
        <p:spPr>
          <a:xfrm>
            <a:off x="154236" y="2555631"/>
            <a:ext cx="1208182" cy="461665"/>
          </a:xfrm>
          <a:prstGeom prst="homePlate">
            <a:avLst/>
          </a:prstGeom>
          <a:solidFill>
            <a:schemeClr val="bg1"/>
          </a:solidFill>
          <a:ln w="28575">
            <a:solidFill>
              <a:srgbClr val="849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 noProof="0">
                <a:solidFill>
                  <a:schemeClr val="tx1"/>
                </a:solidFill>
                <a:latin typeface="Open Sans" panose="020B0606030504020204" pitchFamily="34" charset="0"/>
                <a:ea typeface="Open Sans" panose="020B0606030504020204" pitchFamily="34" charset="0"/>
                <a:cs typeface="Open Sans" panose="020B0606030504020204" pitchFamily="34" charset="0"/>
              </a:rPr>
              <a:t>Mentors</a:t>
            </a:r>
          </a:p>
        </p:txBody>
      </p:sp>
      <p:sp>
        <p:nvSpPr>
          <p:cNvPr id="35" name="Arrow: Pentagon 34">
            <a:extLst>
              <a:ext uri="{FF2B5EF4-FFF2-40B4-BE49-F238E27FC236}">
                <a16:creationId xmlns:a16="http://schemas.microsoft.com/office/drawing/2014/main" id="{8916E37A-F195-37A1-8780-37F1CD0C2007}"/>
              </a:ext>
            </a:extLst>
          </p:cNvPr>
          <p:cNvSpPr/>
          <p:nvPr/>
        </p:nvSpPr>
        <p:spPr>
          <a:xfrm>
            <a:off x="153327" y="4539468"/>
            <a:ext cx="1500455" cy="461665"/>
          </a:xfrm>
          <a:prstGeom prst="homePlate">
            <a:avLst/>
          </a:prstGeom>
          <a:solidFill>
            <a:srgbClr val="E2E9E3"/>
          </a:solidFill>
          <a:ln w="28575">
            <a:solidFill>
              <a:srgbClr val="849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 noProof="0">
                <a:solidFill>
                  <a:schemeClr val="tx1"/>
                </a:solidFill>
                <a:latin typeface="Open Sans" panose="020B0606030504020204" pitchFamily="34" charset="0"/>
                <a:ea typeface="Open Sans" panose="020B0606030504020204" pitchFamily="34" charset="0"/>
                <a:cs typeface="Open Sans" panose="020B0606030504020204" pitchFamily="34" charset="0"/>
              </a:rPr>
              <a:t>Projectes</a:t>
            </a:r>
          </a:p>
        </p:txBody>
      </p:sp>
      <p:sp>
        <p:nvSpPr>
          <p:cNvPr id="3" name="Left Brace 2">
            <a:extLst>
              <a:ext uri="{FF2B5EF4-FFF2-40B4-BE49-F238E27FC236}">
                <a16:creationId xmlns:a16="http://schemas.microsoft.com/office/drawing/2014/main" id="{7C8E7116-EBAC-2046-E7E2-8A5FF8DB6BB9}"/>
              </a:ext>
            </a:extLst>
          </p:cNvPr>
          <p:cNvSpPr/>
          <p:nvPr/>
        </p:nvSpPr>
        <p:spPr>
          <a:xfrm rot="5400000">
            <a:off x="8980416" y="2326543"/>
            <a:ext cx="350277" cy="3646420"/>
          </a:xfrm>
          <a:prstGeom prst="leftBrace">
            <a:avLst>
              <a:gd name="adj1" fmla="val 8333"/>
              <a:gd name="adj2" fmla="val 49263"/>
            </a:avLst>
          </a:prstGeom>
          <a:ln w="28575">
            <a:solidFill>
              <a:srgbClr val="86A6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6AB4590C-710D-C94E-5597-1F87FFE1B0D4}"/>
              </a:ext>
            </a:extLst>
          </p:cNvPr>
          <p:cNvSpPr txBox="1"/>
          <p:nvPr/>
        </p:nvSpPr>
        <p:spPr>
          <a:xfrm>
            <a:off x="7377568" y="4154128"/>
            <a:ext cx="3696479" cy="350277"/>
          </a:xfrm>
          <a:prstGeom prst="rect">
            <a:avLst/>
          </a:prstGeom>
          <a:noFill/>
        </p:spPr>
        <p:txBody>
          <a:bodyPr wrap="square" rtlCol="0">
            <a:spAutoFit/>
          </a:bodyPr>
          <a:lstStyle/>
          <a:p>
            <a:pPr algn="ctr"/>
            <a:r>
              <a:rPr lang="ca" sz="1600" i="1" noProof="0">
                <a:solidFill>
                  <a:srgbClr val="86A68B"/>
                </a:solidFill>
                <a:latin typeface="Open Sans" panose="020B0606030504020204" pitchFamily="34" charset="0"/>
                <a:ea typeface="Open Sans" panose="020B0606030504020204" pitchFamily="34" charset="0"/>
                <a:cs typeface="Open Sans" panose="020B0606030504020204" pitchFamily="34" charset="0"/>
              </a:rPr>
              <a:t>Implementació del projecte (8 mesos </a:t>
            </a:r>
            <a:r>
              <a:rPr lang="ca" sz="1600" i="1">
                <a:solidFill>
                  <a:srgbClr val="86A68B"/>
                </a:solidFill>
                <a:latin typeface="Open Sans" panose="020B0606030504020204" pitchFamily="34" charset="0"/>
                <a:ea typeface="Open Sans" panose="020B0606030504020204" pitchFamily="34" charset="0"/>
                <a:cs typeface="Open Sans" panose="020B0606030504020204" pitchFamily="34" charset="0"/>
              </a:rPr>
              <a:t>)</a:t>
            </a:r>
            <a:endParaRPr lang="en-US" sz="1600" i="1" noProof="0">
              <a:solidFill>
                <a:srgbClr val="86A6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Left Brace 23">
            <a:extLst>
              <a:ext uri="{FF2B5EF4-FFF2-40B4-BE49-F238E27FC236}">
                <a16:creationId xmlns:a16="http://schemas.microsoft.com/office/drawing/2014/main" id="{119E3B65-1BFC-6E62-BDEC-F3912BB41AF1}"/>
              </a:ext>
            </a:extLst>
          </p:cNvPr>
          <p:cNvSpPr/>
          <p:nvPr/>
        </p:nvSpPr>
        <p:spPr>
          <a:xfrm rot="16200000">
            <a:off x="9830260" y="1743814"/>
            <a:ext cx="249230" cy="2951281"/>
          </a:xfrm>
          <a:prstGeom prst="leftBrace">
            <a:avLst>
              <a:gd name="adj1" fmla="val 8333"/>
              <a:gd name="adj2" fmla="val 49263"/>
            </a:avLst>
          </a:prstGeom>
          <a:ln w="28575">
            <a:solidFill>
              <a:srgbClr val="8497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Rounded Corners 24">
            <a:extLst>
              <a:ext uri="{FF2B5EF4-FFF2-40B4-BE49-F238E27FC236}">
                <a16:creationId xmlns:a16="http://schemas.microsoft.com/office/drawing/2014/main" id="{9C850E7C-295B-B9B9-C2E3-280840C5A2F4}"/>
              </a:ext>
            </a:extLst>
          </p:cNvPr>
          <p:cNvSpPr/>
          <p:nvPr/>
        </p:nvSpPr>
        <p:spPr>
          <a:xfrm>
            <a:off x="7596349" y="2585797"/>
            <a:ext cx="4717052" cy="920574"/>
          </a:xfrm>
          <a:prstGeom prst="roundRect">
            <a:avLst/>
          </a:prstGeom>
          <a:no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 sz="1600" i="1" noProof="0">
                <a:solidFill>
                  <a:schemeClr val="tx1"/>
                </a:solidFill>
                <a:latin typeface="Open Sans" panose="020B0606030504020204" pitchFamily="34" charset="0"/>
                <a:ea typeface="Open Sans" panose="020B0606030504020204" pitchFamily="34" charset="0"/>
                <a:cs typeface="Open Sans" panose="020B0606030504020204" pitchFamily="34" charset="0"/>
              </a:rPr>
              <a:t>Implementació de la mentoria</a:t>
            </a:r>
          </a:p>
        </p:txBody>
      </p:sp>
      <p:cxnSp>
        <p:nvCxnSpPr>
          <p:cNvPr id="36" name="Straight Connector 35">
            <a:extLst>
              <a:ext uri="{FF2B5EF4-FFF2-40B4-BE49-F238E27FC236}">
                <a16:creationId xmlns:a16="http://schemas.microsoft.com/office/drawing/2014/main" id="{B68CE1C8-0F28-49F3-B161-285A31263BF7}"/>
              </a:ext>
            </a:extLst>
          </p:cNvPr>
          <p:cNvCxnSpPr>
            <a:cxnSpLocks/>
          </p:cNvCxnSpPr>
          <p:nvPr/>
        </p:nvCxnSpPr>
        <p:spPr>
          <a:xfrm flipV="1">
            <a:off x="6390640" y="3877014"/>
            <a:ext cx="0" cy="2071172"/>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0896C2-A2B2-2FEB-4F3C-91F2AFD2D76E}"/>
              </a:ext>
            </a:extLst>
          </p:cNvPr>
          <p:cNvSpPr txBox="1"/>
          <p:nvPr/>
        </p:nvSpPr>
        <p:spPr>
          <a:xfrm>
            <a:off x="5505675" y="5936651"/>
            <a:ext cx="1661487" cy="307777"/>
          </a:xfrm>
          <a:prstGeom prst="rect">
            <a:avLst/>
          </a:prstGeom>
          <a:noFill/>
        </p:spPr>
        <p:txBody>
          <a:bodyPr wrap="square" rtlCol="0">
            <a:spAutoFit/>
          </a:bodyPr>
          <a:lstStyle/>
          <a:p>
            <a:pPr algn="ctr"/>
            <a:r>
              <a:rPr lang="ca" sz="1400" noProof="0">
                <a:solidFill>
                  <a:srgbClr val="86A68B"/>
                </a:solidFill>
                <a:latin typeface="Open Sans" panose="020B0606030504020204" pitchFamily="34" charset="0"/>
                <a:ea typeface="Open Sans" panose="020B0606030504020204" pitchFamily="34" charset="0"/>
                <a:cs typeface="Open Sans" panose="020B0606030504020204" pitchFamily="34" charset="0"/>
              </a:rPr>
              <a:t>Compliment</a:t>
            </a:r>
          </a:p>
        </p:txBody>
      </p:sp>
    </p:spTree>
    <p:extLst>
      <p:ext uri="{BB962C8B-B14F-4D97-AF65-F5344CB8AC3E}">
        <p14:creationId xmlns:p14="http://schemas.microsoft.com/office/powerpoint/2010/main" val="46805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7A8F-E8F0-51C3-67FF-A23FF6C3A286}"/>
            </a:ext>
          </a:extLst>
        </p:cNvPr>
        <p:cNvGrpSpPr/>
        <p:nvPr/>
      </p:nvGrpSpPr>
      <p:grpSpPr>
        <a:xfrm>
          <a:off x="0" y="0"/>
          <a:ext cx="0" cy="0"/>
          <a:chOff x="0" y="0"/>
          <a:chExt cx="0" cy="0"/>
        </a:xfrm>
      </p:grpSpPr>
      <p:sp>
        <p:nvSpPr>
          <p:cNvPr id="3" name="Content Placeholder 7">
            <a:extLst>
              <a:ext uri="{FF2B5EF4-FFF2-40B4-BE49-F238E27FC236}">
                <a16:creationId xmlns:a16="http://schemas.microsoft.com/office/drawing/2014/main" id="{450CF5F6-55A9-9A85-77AA-F637DC129EAA}"/>
              </a:ext>
            </a:extLst>
          </p:cNvPr>
          <p:cNvSpPr txBox="1">
            <a:spLocks/>
          </p:cNvSpPr>
          <p:nvPr/>
        </p:nvSpPr>
        <p:spPr bwMode="auto">
          <a:xfrm>
            <a:off x="4237065" y="3714683"/>
            <a:ext cx="3717867" cy="87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a" noProof="0"/>
              <a:t>3 avaluadors independents</a:t>
            </a:r>
          </a:p>
        </p:txBody>
      </p:sp>
      <p:pic>
        <p:nvPicPr>
          <p:cNvPr id="6" name="Graphic 5" descr="Users outline">
            <a:extLst>
              <a:ext uri="{FF2B5EF4-FFF2-40B4-BE49-F238E27FC236}">
                <a16:creationId xmlns:a16="http://schemas.microsoft.com/office/drawing/2014/main" id="{21842966-CCCD-A199-86B9-1FBC487260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1361" y="1282377"/>
            <a:ext cx="2869277" cy="2869277"/>
          </a:xfrm>
          <a:prstGeom prst="rect">
            <a:avLst/>
          </a:prstGeom>
        </p:spPr>
      </p:pic>
      <p:sp>
        <p:nvSpPr>
          <p:cNvPr id="9" name="Content Placeholder 7">
            <a:extLst>
              <a:ext uri="{FF2B5EF4-FFF2-40B4-BE49-F238E27FC236}">
                <a16:creationId xmlns:a16="http://schemas.microsoft.com/office/drawing/2014/main" id="{B5E29B6C-2DC3-C46B-CA3D-2C5FD5D1AC23}"/>
              </a:ext>
            </a:extLst>
          </p:cNvPr>
          <p:cNvSpPr txBox="1">
            <a:spLocks/>
          </p:cNvSpPr>
          <p:nvPr/>
        </p:nvSpPr>
        <p:spPr bwMode="auto">
          <a:xfrm>
            <a:off x="1513261" y="5086211"/>
            <a:ext cx="3717867" cy="87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a" noProof="0"/>
              <a:t>3 Breus informes d'avaluació</a:t>
            </a:r>
          </a:p>
        </p:txBody>
      </p:sp>
      <p:sp>
        <p:nvSpPr>
          <p:cNvPr id="10" name="Content Placeholder 7">
            <a:extLst>
              <a:ext uri="{FF2B5EF4-FFF2-40B4-BE49-F238E27FC236}">
                <a16:creationId xmlns:a16="http://schemas.microsoft.com/office/drawing/2014/main" id="{3BED0CFE-BD6A-DF4D-61B3-2FA6462091E9}"/>
              </a:ext>
            </a:extLst>
          </p:cNvPr>
          <p:cNvSpPr txBox="1">
            <a:spLocks/>
          </p:cNvSpPr>
          <p:nvPr/>
        </p:nvSpPr>
        <p:spPr bwMode="auto">
          <a:xfrm>
            <a:off x="6960872" y="5086210"/>
            <a:ext cx="3717867" cy="87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a" noProof="0"/>
              <a:t>Resultat de l'avaluació unificada</a:t>
            </a:r>
          </a:p>
        </p:txBody>
      </p:sp>
      <p:pic>
        <p:nvPicPr>
          <p:cNvPr id="12" name="Graphic 11" descr="Arrow Right with solid fill">
            <a:extLst>
              <a:ext uri="{FF2B5EF4-FFF2-40B4-BE49-F238E27FC236}">
                <a16:creationId xmlns:a16="http://schemas.microsoft.com/office/drawing/2014/main" id="{3B92354E-AF28-EA9B-32AA-75FE4385B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370835">
            <a:off x="3537397" y="3735645"/>
            <a:ext cx="914400" cy="914400"/>
          </a:xfrm>
          <a:prstGeom prst="rect">
            <a:avLst/>
          </a:prstGeom>
        </p:spPr>
      </p:pic>
      <p:pic>
        <p:nvPicPr>
          <p:cNvPr id="13" name="Graphic 12" descr="Arrow Right with solid fill">
            <a:extLst>
              <a:ext uri="{FF2B5EF4-FFF2-40B4-BE49-F238E27FC236}">
                <a16:creationId xmlns:a16="http://schemas.microsoft.com/office/drawing/2014/main" id="{B54ED435-4D01-7E3A-344D-7DF4D9AB03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798" y="5065980"/>
            <a:ext cx="914400" cy="914400"/>
          </a:xfrm>
          <a:prstGeom prst="rect">
            <a:avLst/>
          </a:prstGeom>
        </p:spPr>
      </p:pic>
      <p:sp>
        <p:nvSpPr>
          <p:cNvPr id="14" name="Content Placeholder 7">
            <a:extLst>
              <a:ext uri="{FF2B5EF4-FFF2-40B4-BE49-F238E27FC236}">
                <a16:creationId xmlns:a16="http://schemas.microsoft.com/office/drawing/2014/main" id="{7C05FEC6-D75B-1EFB-0360-1149BE4EBAE3}"/>
              </a:ext>
            </a:extLst>
          </p:cNvPr>
          <p:cNvSpPr txBox="1">
            <a:spLocks/>
          </p:cNvSpPr>
          <p:nvPr/>
        </p:nvSpPr>
        <p:spPr bwMode="auto">
          <a:xfrm>
            <a:off x="4237065" y="5662375"/>
            <a:ext cx="3717867" cy="3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a" sz="1600" noProof="0"/>
              <a:t>Consolidat en</a:t>
            </a:r>
          </a:p>
        </p:txBody>
      </p:sp>
      <p:sp>
        <p:nvSpPr>
          <p:cNvPr id="5" name="object 8">
            <a:extLst>
              <a:ext uri="{FF2B5EF4-FFF2-40B4-BE49-F238E27FC236}">
                <a16:creationId xmlns:a16="http://schemas.microsoft.com/office/drawing/2014/main" id="{9E1F9641-6A59-C85D-0C12-44BCE5051448}"/>
              </a:ext>
            </a:extLst>
          </p:cNvPr>
          <p:cNvSpPr txBox="1">
            <a:spLocks/>
          </p:cNvSpPr>
          <p:nvPr/>
        </p:nvSpPr>
        <p:spPr>
          <a:xfrm>
            <a:off x="920001" y="585160"/>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Avaluació Procés</a:t>
            </a:r>
            <a:endParaRPr lang="es-ES"/>
          </a:p>
        </p:txBody>
      </p:sp>
    </p:spTree>
    <p:extLst>
      <p:ext uri="{BB962C8B-B14F-4D97-AF65-F5344CB8AC3E}">
        <p14:creationId xmlns:p14="http://schemas.microsoft.com/office/powerpoint/2010/main" val="1999885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79AC44-9099-0340-29C7-AE9A3ABBBA27}"/>
              </a:ext>
            </a:extLst>
          </p:cNvPr>
          <p:cNvGraphicFramePr>
            <a:graphicFrameLocks noGrp="1"/>
          </p:cNvGraphicFramePr>
          <p:nvPr>
            <p:extLst>
              <p:ext uri="{D42A27DB-BD31-4B8C-83A1-F6EECF244321}">
                <p14:modId xmlns:p14="http://schemas.microsoft.com/office/powerpoint/2010/main" val="3870271333"/>
              </p:ext>
            </p:extLst>
          </p:nvPr>
        </p:nvGraphicFramePr>
        <p:xfrm>
          <a:off x="999714" y="1617965"/>
          <a:ext cx="10192572" cy="4541520"/>
        </p:xfrm>
        <a:graphic>
          <a:graphicData uri="http://schemas.openxmlformats.org/drawingml/2006/table">
            <a:tbl>
              <a:tblPr firstRow="1" bandRow="1">
                <a:tableStyleId>{68D230F3-CF80-4859-8CE7-A43EE81993B5}</a:tableStyleId>
              </a:tblPr>
              <a:tblGrid>
                <a:gridCol w="6425629">
                  <a:extLst>
                    <a:ext uri="{9D8B030D-6E8A-4147-A177-3AD203B41FA5}">
                      <a16:colId xmlns:a16="http://schemas.microsoft.com/office/drawing/2014/main" val="2801068467"/>
                    </a:ext>
                  </a:extLst>
                </a:gridCol>
                <a:gridCol w="3766943">
                  <a:extLst>
                    <a:ext uri="{9D8B030D-6E8A-4147-A177-3AD203B41FA5}">
                      <a16:colId xmlns:a16="http://schemas.microsoft.com/office/drawing/2014/main" val="1498323088"/>
                    </a:ext>
                  </a:extLst>
                </a:gridCol>
              </a:tblGrid>
              <a:tr h="370840">
                <a:tc>
                  <a:txBody>
                    <a:bodyPr/>
                    <a:lstStyle/>
                    <a:p>
                      <a:r>
                        <a:rPr lang="ca" sz="3200" err="1">
                          <a:latin typeface="Open Sans" panose="020B0606030504020204" pitchFamily="34" charset="0"/>
                          <a:ea typeface="Open Sans" panose="020B0606030504020204" pitchFamily="34" charset="0"/>
                          <a:cs typeface="Open Sans" panose="020B0606030504020204" pitchFamily="34" charset="0"/>
                        </a:rPr>
                        <a:t>Criteris</a:t>
                      </a:r>
                      <a:endParaRPr lang="en-US" sz="32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PES</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367214467"/>
                  </a:ext>
                </a:extLst>
              </a:tr>
              <a:tr h="370840">
                <a:tc>
                  <a:txBody>
                    <a:bodyPr/>
                    <a:lstStyle/>
                    <a:p>
                      <a:r>
                        <a:rPr lang="ca" sz="3200" err="1">
                          <a:solidFill>
                            <a:schemeClr val="tx1"/>
                          </a:solidFill>
                          <a:latin typeface="Open Sans" panose="020B0606030504020204" pitchFamily="34" charset="0"/>
                          <a:ea typeface="Open Sans" panose="020B0606030504020204" pitchFamily="34" charset="0"/>
                          <a:cs typeface="Open Sans" panose="020B0606030504020204" pitchFamily="34" charset="0"/>
                        </a:rPr>
                        <a:t>Rellevància</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10%</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26133690"/>
                  </a:ext>
                </a:extLst>
              </a:tr>
              <a:tr h="370840">
                <a:tc>
                  <a:txBody>
                    <a:bodyPr/>
                    <a:lstStyle/>
                    <a:p>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Potencial d’innovació</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35%</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44802537"/>
                  </a:ext>
                </a:extLst>
              </a:tr>
              <a:tr h="370840">
                <a:tc>
                  <a:txBody>
                    <a:bodyPr/>
                    <a:lstStyle/>
                    <a:p>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Estat de maduresa</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25%</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33682318"/>
                  </a:ext>
                </a:extLst>
              </a:tr>
              <a:tr h="370840">
                <a:tc>
                  <a:txBody>
                    <a:bodyPr/>
                    <a:lstStyle/>
                    <a:p>
                      <a:r>
                        <a:rPr lang="ca" sz="3200" err="1">
                          <a:solidFill>
                            <a:schemeClr val="tx1"/>
                          </a:solidFill>
                          <a:latin typeface="Open Sans" panose="020B0606030504020204" pitchFamily="34" charset="0"/>
                          <a:ea typeface="Open Sans" panose="020B0606030504020204" pitchFamily="34" charset="0"/>
                          <a:cs typeface="Open Sans" panose="020B0606030504020204" pitchFamily="34" charset="0"/>
                        </a:rPr>
                        <a:t>Explotació</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15%</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77315554"/>
                  </a:ext>
                </a:extLst>
              </a:tr>
              <a:tr h="370840">
                <a:tc>
                  <a:txBody>
                    <a:bodyPr/>
                    <a:lstStyle/>
                    <a:p>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Capacitat de</a:t>
                      </a:r>
                      <a:r>
                        <a:rPr lang="ca" sz="32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les</a:t>
                      </a:r>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 participants i capacitat de l’equip</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10%</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16279592"/>
                  </a:ext>
                </a:extLst>
              </a:tr>
              <a:tr h="0">
                <a:tc>
                  <a:txBody>
                    <a:bodyPr/>
                    <a:lstStyle/>
                    <a:p>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Cost- </a:t>
                      </a:r>
                      <a:r>
                        <a:rPr lang="ca" sz="3200" err="1">
                          <a:solidFill>
                            <a:schemeClr val="tx1"/>
                          </a:solidFill>
                          <a:latin typeface="Open Sans" panose="020B0606030504020204" pitchFamily="34" charset="0"/>
                          <a:ea typeface="Open Sans" panose="020B0606030504020204" pitchFamily="34" charset="0"/>
                          <a:cs typeface="Open Sans" panose="020B0606030504020204" pitchFamily="34" charset="0"/>
                        </a:rPr>
                        <a:t>efectivitat</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ca" sz="2400">
                          <a:latin typeface="Open Sans" panose="020B0606030504020204" pitchFamily="34" charset="0"/>
                          <a:ea typeface="Open Sans" panose="020B0606030504020204" pitchFamily="34" charset="0"/>
                          <a:cs typeface="Open Sans" panose="020B0606030504020204" pitchFamily="34" charset="0"/>
                        </a:rPr>
                        <a:t>5%</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94541558"/>
                  </a:ext>
                </a:extLst>
              </a:tr>
            </a:tbl>
          </a:graphicData>
        </a:graphic>
      </p:graphicFrame>
      <p:sp>
        <p:nvSpPr>
          <p:cNvPr id="3" name="Title 2">
            <a:extLst>
              <a:ext uri="{FF2B5EF4-FFF2-40B4-BE49-F238E27FC236}">
                <a16:creationId xmlns:a16="http://schemas.microsoft.com/office/drawing/2014/main" id="{09F830C3-B2D5-6C76-7368-8E1477748E14}"/>
              </a:ext>
            </a:extLst>
          </p:cNvPr>
          <p:cNvSpPr>
            <a:spLocks noGrp="1"/>
          </p:cNvSpPr>
          <p:nvPr>
            <p:ph type="title"/>
          </p:nvPr>
        </p:nvSpPr>
        <p:spPr>
          <a:xfrm>
            <a:off x="838200" y="292402"/>
            <a:ext cx="10515600" cy="1325563"/>
          </a:xfrm>
        </p:spPr>
        <p:txBody>
          <a:bodyPr/>
          <a:lstStyle/>
          <a:p>
            <a:pPr algn="ctr" eaLnBrk="1" hangingPunct="1">
              <a:lnSpc>
                <a:spcPct val="100000"/>
              </a:lnSpc>
              <a:spcBef>
                <a:spcPts val="700"/>
              </a:spcBef>
              <a:buClr>
                <a:schemeClr val="tx2"/>
              </a:buClr>
            </a:pPr>
            <a:r>
              <a:rPr lang="ca" b="1">
                <a:latin typeface="Open Sans Light" panose="020B0306030504020204" pitchFamily="34" charset="0"/>
                <a:ea typeface="Open Sans Light" panose="020B0306030504020204" pitchFamily="34" charset="0"/>
                <a:cs typeface="Open Sans Light" panose="020B0306030504020204" pitchFamily="34" charset="0"/>
              </a:rPr>
              <a:t>Criteris avaluació</a:t>
            </a:r>
            <a:endParaRPr lang="en-US" b="1">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0886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9" name="object 9"/>
          <p:cNvSpPr txBox="1"/>
          <p:nvPr/>
        </p:nvSpPr>
        <p:spPr>
          <a:xfrm>
            <a:off x="580326" y="906569"/>
            <a:ext cx="11328412" cy="899605"/>
          </a:xfrm>
          <a:prstGeom prst="rect">
            <a:avLst/>
          </a:prstGeom>
        </p:spPr>
        <p:txBody>
          <a:bodyPr vert="horz" wrap="square" lIns="0" tIns="37465" rIns="0" bIns="0" rtlCol="0">
            <a:spAutoFit/>
          </a:bodyPr>
          <a:lstStyle/>
          <a:p>
            <a:pPr marL="12700" algn="ctr">
              <a:spcBef>
                <a:spcPts val="409"/>
              </a:spcBef>
            </a:pPr>
            <a:r>
              <a:rPr lang="ca" spc="-40">
                <a:solidFill>
                  <a:srgbClr val="00AFEF"/>
                </a:solidFill>
                <a:latin typeface="Open Sans" panose="020B0606030504020204" pitchFamily="34" charset="0"/>
                <a:cs typeface="Open Sans" panose="020B0606030504020204" pitchFamily="34" charset="0"/>
              </a:rPr>
              <a:t>Aquests són els sis </a:t>
            </a:r>
            <a:r>
              <a:rPr lang="ca" u="sng" spc="-40">
                <a:solidFill>
                  <a:srgbClr val="00AFEF"/>
                </a:solidFill>
                <a:latin typeface="Open Sans" panose="020B0606030504020204" pitchFamily="34" charset="0"/>
                <a:cs typeface="Open Sans" panose="020B0606030504020204" pitchFamily="34" charset="0"/>
              </a:rPr>
              <a:t>criteris d'adjudicació </a:t>
            </a:r>
            <a:r>
              <a:rPr lang="ca" spc="-40">
                <a:solidFill>
                  <a:srgbClr val="00AFEF"/>
                </a:solidFill>
                <a:latin typeface="Open Sans" panose="020B0606030504020204" pitchFamily="34" charset="0"/>
                <a:cs typeface="Open Sans" panose="020B0606030504020204" pitchFamily="34" charset="0"/>
              </a:rPr>
              <a:t>amb què es valorarà el vostre projecte.</a:t>
            </a:r>
          </a:p>
          <a:p>
            <a:pPr marL="12700" algn="ctr">
              <a:spcBef>
                <a:spcPts val="409"/>
              </a:spcBef>
            </a:pPr>
            <a:r>
              <a:rPr lang="ca" spc="-40">
                <a:latin typeface="Open Sans" panose="020B0606030504020204" pitchFamily="34" charset="0"/>
                <a:cs typeface="Open Sans" panose="020B0606030504020204" pitchFamily="34" charset="0"/>
              </a:rPr>
              <a:t>Mireu les bases reguladores per veure el detall de la puntuació</a:t>
            </a:r>
          </a:p>
          <a:p>
            <a:pPr marL="12700" algn="just">
              <a:lnSpc>
                <a:spcPts val="1600"/>
              </a:lnSpc>
              <a:spcBef>
                <a:spcPts val="409"/>
              </a:spcBef>
            </a:pPr>
            <a:endParaRPr lang="ca-ES" sz="1400" spc="-40">
              <a:solidFill>
                <a:srgbClr val="00AFEF"/>
              </a:solidFill>
              <a:latin typeface="Open Sans" panose="020B0606030504020204" pitchFamily="34" charset="0"/>
              <a:cs typeface="Open Sans" panose="020B0606030504020204" pitchFamily="34" charset="0"/>
            </a:endParaRPr>
          </a:p>
        </p:txBody>
      </p:sp>
      <p:pic>
        <p:nvPicPr>
          <p:cNvPr id="5" name="Imatge 4"/>
          <p:cNvPicPr>
            <a:picLocks noChangeAspect="1"/>
          </p:cNvPicPr>
          <p:nvPr/>
        </p:nvPicPr>
        <p:blipFill>
          <a:blip r:embed="rId3"/>
          <a:stretch>
            <a:fillRect/>
          </a:stretch>
        </p:blipFill>
        <p:spPr>
          <a:xfrm>
            <a:off x="624776" y="1560888"/>
            <a:ext cx="10963275" cy="4591050"/>
          </a:xfrm>
          <a:prstGeom prst="rect">
            <a:avLst/>
          </a:prstGeom>
        </p:spPr>
      </p:pic>
      <p:sp>
        <p:nvSpPr>
          <p:cNvPr id="8" name="Title 2">
            <a:extLst>
              <a:ext uri="{FF2B5EF4-FFF2-40B4-BE49-F238E27FC236}">
                <a16:creationId xmlns:a16="http://schemas.microsoft.com/office/drawing/2014/main" id="{09F830C3-B2D5-6C76-7368-8E1477748E14}"/>
              </a:ext>
            </a:extLst>
          </p:cNvPr>
          <p:cNvSpPr>
            <a:spLocks noGrp="1"/>
          </p:cNvSpPr>
          <p:nvPr>
            <p:ph type="title"/>
          </p:nvPr>
        </p:nvSpPr>
        <p:spPr>
          <a:xfrm>
            <a:off x="806450" y="203503"/>
            <a:ext cx="10515600" cy="536122"/>
          </a:xfrm>
        </p:spPr>
        <p:txBody>
          <a:bodyPr/>
          <a:lstStyle/>
          <a:p>
            <a:pPr algn="ctr" eaLnBrk="1" hangingPunct="1">
              <a:lnSpc>
                <a:spcPct val="100000"/>
              </a:lnSpc>
              <a:spcBef>
                <a:spcPts val="700"/>
              </a:spcBef>
              <a:buClr>
                <a:schemeClr val="tx2"/>
              </a:buClr>
            </a:pPr>
            <a:r>
              <a:rPr lang="ca" b="1">
                <a:latin typeface="Open Sans Light" panose="020B0306030504020204" pitchFamily="34" charset="0"/>
                <a:ea typeface="Open Sans Light" panose="020B0306030504020204" pitchFamily="34" charset="0"/>
                <a:cs typeface="Open Sans Light" panose="020B0306030504020204" pitchFamily="34" charset="0"/>
              </a:rPr>
              <a:t>Criteris avaluació</a:t>
            </a:r>
            <a:endParaRPr lang="en-US" b="1">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stretch>
            <a:fillRect/>
          </a:stretch>
        </p:blipFill>
        <p:spPr>
          <a:xfrm>
            <a:off x="1930400" y="1040495"/>
            <a:ext cx="8355012" cy="5729640"/>
          </a:xfrm>
          <a:prstGeom prst="rect">
            <a:avLst/>
          </a:prstGeom>
        </p:spPr>
      </p:pic>
      <p:sp>
        <p:nvSpPr>
          <p:cNvPr id="8" name="Title 2">
            <a:extLst>
              <a:ext uri="{FF2B5EF4-FFF2-40B4-BE49-F238E27FC236}">
                <a16:creationId xmlns:a16="http://schemas.microsoft.com/office/drawing/2014/main" id="{09F830C3-B2D5-6C76-7368-8E1477748E14}"/>
              </a:ext>
            </a:extLst>
          </p:cNvPr>
          <p:cNvSpPr>
            <a:spLocks noGrp="1"/>
          </p:cNvSpPr>
          <p:nvPr>
            <p:ph type="title"/>
          </p:nvPr>
        </p:nvSpPr>
        <p:spPr>
          <a:xfrm>
            <a:off x="806450" y="203503"/>
            <a:ext cx="10515600" cy="536122"/>
          </a:xfrm>
        </p:spPr>
        <p:txBody>
          <a:bodyPr/>
          <a:lstStyle/>
          <a:p>
            <a:pPr algn="ctr" eaLnBrk="1" hangingPunct="1">
              <a:lnSpc>
                <a:spcPct val="100000"/>
              </a:lnSpc>
              <a:spcBef>
                <a:spcPts val="700"/>
              </a:spcBef>
              <a:buClr>
                <a:schemeClr val="tx2"/>
              </a:buClr>
            </a:pPr>
            <a:r>
              <a:rPr lang="ca" b="1">
                <a:latin typeface="Open Sans Light" panose="020B0306030504020204" pitchFamily="34" charset="0"/>
                <a:ea typeface="Open Sans Light" panose="020B0306030504020204" pitchFamily="34" charset="0"/>
                <a:cs typeface="Open Sans Light" panose="020B0306030504020204" pitchFamily="34" charset="0"/>
              </a:rPr>
              <a:t>Criteris avaluació</a:t>
            </a:r>
            <a:endParaRPr lang="en-US" b="1">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5152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1092200" y="937720"/>
            <a:ext cx="9810750" cy="5871067"/>
          </a:xfrm>
          <a:prstGeom prst="rect">
            <a:avLst/>
          </a:prstGeom>
        </p:spPr>
      </p:pic>
      <p:sp>
        <p:nvSpPr>
          <p:cNvPr id="5" name="Title 2">
            <a:extLst>
              <a:ext uri="{FF2B5EF4-FFF2-40B4-BE49-F238E27FC236}">
                <a16:creationId xmlns:a16="http://schemas.microsoft.com/office/drawing/2014/main" id="{09F830C3-B2D5-6C76-7368-8E1477748E14}"/>
              </a:ext>
            </a:extLst>
          </p:cNvPr>
          <p:cNvSpPr>
            <a:spLocks noGrp="1"/>
          </p:cNvSpPr>
          <p:nvPr>
            <p:ph type="title"/>
          </p:nvPr>
        </p:nvSpPr>
        <p:spPr>
          <a:xfrm>
            <a:off x="806450" y="203503"/>
            <a:ext cx="10515600" cy="536122"/>
          </a:xfrm>
        </p:spPr>
        <p:txBody>
          <a:bodyPr/>
          <a:lstStyle/>
          <a:p>
            <a:pPr algn="ctr" eaLnBrk="1" hangingPunct="1">
              <a:lnSpc>
                <a:spcPct val="100000"/>
              </a:lnSpc>
              <a:spcBef>
                <a:spcPts val="700"/>
              </a:spcBef>
              <a:buClr>
                <a:schemeClr val="tx2"/>
              </a:buClr>
            </a:pPr>
            <a:r>
              <a:rPr lang="ca" b="1">
                <a:latin typeface="Open Sans Light" panose="020B0306030504020204" pitchFamily="34" charset="0"/>
                <a:ea typeface="Open Sans Light" panose="020B0306030504020204" pitchFamily="34" charset="0"/>
                <a:cs typeface="Open Sans Light" panose="020B0306030504020204" pitchFamily="34" charset="0"/>
              </a:rPr>
              <a:t>Criteris avaluació</a:t>
            </a:r>
            <a:endParaRPr lang="en-US" b="1">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8463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0AB5-749E-AADD-5F6C-1CB1E8797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0860C-9607-CE18-6687-D22D224542D2}"/>
              </a:ext>
            </a:extLst>
          </p:cNvPr>
          <p:cNvSpPr>
            <a:spLocks noGrp="1"/>
          </p:cNvSpPr>
          <p:nvPr>
            <p:ph type="title"/>
          </p:nvPr>
        </p:nvSpPr>
        <p:spPr>
          <a:xfrm>
            <a:off x="838200" y="144268"/>
            <a:ext cx="10515600" cy="1325563"/>
          </a:xfrm>
        </p:spPr>
        <p:txBody>
          <a:bodyPr/>
          <a:lstStyle/>
          <a:p>
            <a:pPr algn="ctr"/>
            <a:r>
              <a:rPr lang="ca" sz="4000" b="1" noProof="0"/>
              <a:t>En què consisteix el projecte </a:t>
            </a:r>
            <a:r>
              <a:rPr lang="ca" sz="4000" b="1" noProof="0" err="1"/>
              <a:t>BEFuture </a:t>
            </a:r>
            <a:r>
              <a:rPr lang="ca" sz="4000" b="1" noProof="0"/>
              <a:t>?</a:t>
            </a:r>
            <a:endParaRPr lang="en-US" sz="4000" b="1" noProof="0"/>
          </a:p>
        </p:txBody>
      </p:sp>
      <p:sp>
        <p:nvSpPr>
          <p:cNvPr id="3" name="Content Placeholder 2">
            <a:extLst>
              <a:ext uri="{FF2B5EF4-FFF2-40B4-BE49-F238E27FC236}">
                <a16:creationId xmlns:a16="http://schemas.microsoft.com/office/drawing/2014/main" id="{FB068855-AFCF-ABD1-062F-AF4EB8ABD035}"/>
              </a:ext>
            </a:extLst>
          </p:cNvPr>
          <p:cNvSpPr>
            <a:spLocks noGrp="1"/>
          </p:cNvSpPr>
          <p:nvPr>
            <p:ph idx="1"/>
          </p:nvPr>
        </p:nvSpPr>
        <p:spPr>
          <a:xfrm>
            <a:off x="838200" y="3723207"/>
            <a:ext cx="10515600" cy="526511"/>
          </a:xfrm>
        </p:spPr>
        <p:txBody>
          <a:bodyPr/>
          <a:lstStyle/>
          <a:p>
            <a:pPr marL="0" indent="0" algn="ctr">
              <a:buNone/>
            </a:pPr>
            <a:r>
              <a:rPr lang="ca" sz="2400" spc="45">
                <a:solidFill>
                  <a:srgbClr val="00AFEF"/>
                </a:solidFill>
                <a:ea typeface="+mn-ea"/>
              </a:rPr>
              <a:t>Objectius:</a:t>
            </a:r>
            <a:endParaRPr lang="en-US" sz="2400" noProof="0"/>
          </a:p>
        </p:txBody>
      </p:sp>
      <p:sp>
        <p:nvSpPr>
          <p:cNvPr id="9" name="TextBox 8">
            <a:extLst>
              <a:ext uri="{FF2B5EF4-FFF2-40B4-BE49-F238E27FC236}">
                <a16:creationId xmlns:a16="http://schemas.microsoft.com/office/drawing/2014/main" id="{63703366-6D81-2ED2-9A36-DC8E36CC91BF}"/>
              </a:ext>
            </a:extLst>
          </p:cNvPr>
          <p:cNvSpPr txBox="1"/>
          <p:nvPr/>
        </p:nvSpPr>
        <p:spPr>
          <a:xfrm>
            <a:off x="744640" y="1652850"/>
            <a:ext cx="4844716" cy="1477328"/>
          </a:xfrm>
          <a:prstGeom prst="rect">
            <a:avLst/>
          </a:prstGeom>
          <a:noFill/>
        </p:spPr>
        <p:txBody>
          <a:bodyPr wrap="square" lIns="91440" tIns="45720" rIns="91440" bIns="45720" anchor="t">
            <a:spAutoFit/>
          </a:bodyPr>
          <a:lstStyle/>
          <a:p>
            <a:pPr algn="ctr"/>
            <a:r>
              <a:rPr lang="ca">
                <a:latin typeface="Open Sans"/>
                <a:ea typeface="Open Sans"/>
                <a:cs typeface="Open Sans"/>
              </a:rPr>
              <a:t>Alineat</a:t>
            </a:r>
            <a:r>
              <a:rPr lang="ca" sz="1800" noProof="0">
                <a:latin typeface="Open Sans"/>
                <a:ea typeface="Open Sans"/>
                <a:cs typeface="Open Sans"/>
              </a:rPr>
              <a:t> amb el </a:t>
            </a:r>
            <a:r>
              <a:rPr lang="ca" sz="1800" noProof="0" err="1">
                <a:latin typeface="Open Sans"/>
                <a:ea typeface="Open Sans"/>
                <a:cs typeface="Open Sans"/>
              </a:rPr>
              <a:t>Tourism</a:t>
            </a:r>
            <a:r>
              <a:rPr lang="ca" sz="1800" noProof="0">
                <a:latin typeface="Open Sans"/>
                <a:ea typeface="Open Sans"/>
                <a:cs typeface="Open Sans"/>
              </a:rPr>
              <a:t> </a:t>
            </a:r>
            <a:r>
              <a:rPr lang="ca" sz="1800" noProof="0" err="1">
                <a:latin typeface="Open Sans"/>
                <a:ea typeface="Open Sans"/>
                <a:cs typeface="Open Sans"/>
              </a:rPr>
              <a:t>Transition</a:t>
            </a:r>
            <a:r>
              <a:rPr lang="ca" sz="1800" noProof="0">
                <a:latin typeface="Open Sans"/>
                <a:ea typeface="Open Sans"/>
                <a:cs typeface="Open Sans"/>
              </a:rPr>
              <a:t> </a:t>
            </a:r>
            <a:r>
              <a:rPr lang="ca" sz="1800" noProof="0" err="1">
                <a:latin typeface="Open Sans"/>
                <a:ea typeface="Open Sans"/>
                <a:cs typeface="Open Sans"/>
              </a:rPr>
              <a:t>Pathways</a:t>
            </a:r>
            <a:r>
              <a:rPr lang="ca" sz="1800" noProof="0">
                <a:latin typeface="Open Sans"/>
                <a:ea typeface="Open Sans"/>
                <a:cs typeface="Open Sans"/>
              </a:rPr>
              <a:t> i </a:t>
            </a:r>
            <a:r>
              <a:rPr lang="ca" sz="1800" b="1" noProof="0">
                <a:latin typeface="Open Sans"/>
                <a:ea typeface="Open Sans"/>
                <a:cs typeface="Open Sans"/>
              </a:rPr>
              <a:t>els Objectius de Desenvolupament Sostenible</a:t>
            </a:r>
            <a:r>
              <a:rPr lang="ca" sz="1800" noProof="0">
                <a:latin typeface="Open Sans"/>
                <a:ea typeface="Open Sans"/>
                <a:cs typeface="Open Sans"/>
              </a:rPr>
              <a:t>, </a:t>
            </a:r>
            <a:r>
              <a:rPr lang="ca">
                <a:latin typeface="Open Sans"/>
                <a:ea typeface="Open Sans"/>
                <a:cs typeface="Open Sans"/>
              </a:rPr>
              <a:t>prioritza</a:t>
            </a:r>
            <a:r>
              <a:rPr lang="ca" sz="1800" noProof="0">
                <a:latin typeface="Open Sans"/>
                <a:ea typeface="Open Sans"/>
                <a:cs typeface="Open Sans"/>
              </a:rPr>
              <a:t> la </a:t>
            </a:r>
            <a:r>
              <a:rPr lang="ca" sz="1800" b="1" noProof="0">
                <a:solidFill>
                  <a:srgbClr val="66A744"/>
                </a:solidFill>
                <a:latin typeface="Open Sans"/>
                <a:ea typeface="Open Sans"/>
                <a:cs typeface="Open Sans"/>
              </a:rPr>
              <a:t>sostenibilitat, la inclusió i </a:t>
            </a:r>
            <a:r>
              <a:rPr lang="ca" b="1">
                <a:solidFill>
                  <a:srgbClr val="66A744"/>
                </a:solidFill>
                <a:latin typeface="Open Sans"/>
                <a:ea typeface="Open Sans"/>
                <a:cs typeface="Open Sans"/>
              </a:rPr>
              <a:t>els impactes</a:t>
            </a:r>
            <a:r>
              <a:rPr lang="ca" sz="1800" b="1" noProof="0">
                <a:solidFill>
                  <a:srgbClr val="66A744"/>
                </a:solidFill>
                <a:latin typeface="Open Sans"/>
                <a:ea typeface="Open Sans"/>
                <a:cs typeface="Open Sans"/>
              </a:rPr>
              <a:t> </a:t>
            </a:r>
            <a:r>
              <a:rPr lang="ca" b="1">
                <a:solidFill>
                  <a:srgbClr val="66A744"/>
                </a:solidFill>
                <a:latin typeface="Open Sans"/>
                <a:ea typeface="Open Sans"/>
                <a:cs typeface="Open Sans"/>
              </a:rPr>
              <a:t>positius en el temps</a:t>
            </a:r>
            <a:r>
              <a:rPr lang="ca" sz="1800" noProof="0">
                <a:latin typeface="Open Sans"/>
                <a:ea typeface="Open Sans"/>
                <a:cs typeface="Open Sans"/>
              </a:rPr>
              <a:t>.</a:t>
            </a:r>
          </a:p>
        </p:txBody>
      </p:sp>
      <p:pic>
        <p:nvPicPr>
          <p:cNvPr id="11" name="Picture 10">
            <a:hlinkClick r:id="rId2"/>
            <a:extLst>
              <a:ext uri="{FF2B5EF4-FFF2-40B4-BE49-F238E27FC236}">
                <a16:creationId xmlns:a16="http://schemas.microsoft.com/office/drawing/2014/main" id="{1EF1EDB3-8E9B-8B7F-89A4-19E5728E7A17}"/>
              </a:ext>
            </a:extLst>
          </p:cNvPr>
          <p:cNvPicPr>
            <a:picLocks noChangeAspect="1"/>
          </p:cNvPicPr>
          <p:nvPr/>
        </p:nvPicPr>
        <p:blipFill>
          <a:blip r:embed="rId3"/>
          <a:stretch>
            <a:fillRect/>
          </a:stretch>
        </p:blipFill>
        <p:spPr>
          <a:xfrm>
            <a:off x="8695041" y="1313259"/>
            <a:ext cx="1522215" cy="2167909"/>
          </a:xfrm>
          <a:prstGeom prst="rect">
            <a:avLst/>
          </a:prstGeom>
          <a:ln>
            <a:noFill/>
          </a:ln>
          <a:effectLst>
            <a:outerShdw blurRad="292100" dist="139700" dir="2700000" algn="tl" rotWithShape="0">
              <a:srgbClr val="333333">
                <a:alpha val="65000"/>
              </a:srgbClr>
            </a:outerShdw>
          </a:effectLst>
        </p:spPr>
      </p:pic>
      <p:pic>
        <p:nvPicPr>
          <p:cNvPr id="1026" name="Picture 2" descr="SDGs: A challenge for sustainability policy | Umweltbundesamt">
            <a:hlinkClick r:id="rId4"/>
            <a:extLst>
              <a:ext uri="{FF2B5EF4-FFF2-40B4-BE49-F238E27FC236}">
                <a16:creationId xmlns:a16="http://schemas.microsoft.com/office/drawing/2014/main" id="{2771530D-8FF4-3B87-180B-D93C52E4E6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432" y="1559110"/>
            <a:ext cx="2486575" cy="1503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C074AA-4B90-A36F-76FF-C1A74AD39BC8}"/>
              </a:ext>
            </a:extLst>
          </p:cNvPr>
          <p:cNvSpPr txBox="1"/>
          <p:nvPr/>
        </p:nvSpPr>
        <p:spPr>
          <a:xfrm>
            <a:off x="1067978" y="4976225"/>
            <a:ext cx="3899155" cy="923330"/>
          </a:xfrm>
          <a:prstGeom prst="rect">
            <a:avLst/>
          </a:prstGeom>
          <a:noFill/>
        </p:spPr>
        <p:txBody>
          <a:bodyPr wrap="square" lIns="91440" tIns="45720" rIns="91440" bIns="45720" anchor="t">
            <a:spAutoFit/>
          </a:bodyPr>
          <a:lstStyle/>
          <a:p>
            <a:pPr algn="ctr"/>
            <a:r>
              <a:rPr lang="ca" noProof="0">
                <a:latin typeface="Open Sans"/>
                <a:ea typeface="Open Sans"/>
                <a:cs typeface="Open Sans"/>
              </a:rPr>
              <a:t>Crear </a:t>
            </a:r>
            <a:r>
              <a:rPr lang="ca">
                <a:latin typeface="Open Sans"/>
                <a:ea typeface="Open Sans"/>
                <a:cs typeface="Open Sans"/>
              </a:rPr>
              <a:t>nous</a:t>
            </a:r>
            <a:r>
              <a:rPr lang="ca" noProof="0">
                <a:latin typeface="Open Sans"/>
                <a:ea typeface="Open Sans"/>
                <a:cs typeface="Open Sans"/>
              </a:rPr>
              <a:t> </a:t>
            </a:r>
            <a:r>
              <a:rPr lang="ca" b="1">
                <a:solidFill>
                  <a:srgbClr val="66A744"/>
                </a:solidFill>
                <a:latin typeface="Open Sans"/>
                <a:ea typeface="Open Sans"/>
                <a:cs typeface="Open Sans"/>
              </a:rPr>
              <a:t>models</a:t>
            </a:r>
            <a:r>
              <a:rPr lang="ca" b="1" noProof="0">
                <a:solidFill>
                  <a:srgbClr val="66A744"/>
                </a:solidFill>
                <a:latin typeface="Open Sans"/>
                <a:ea typeface="Open Sans"/>
                <a:cs typeface="Open Sans"/>
              </a:rPr>
              <a:t> de negoci </a:t>
            </a:r>
            <a:r>
              <a:rPr lang="ca" noProof="0">
                <a:latin typeface="Open Sans"/>
                <a:ea typeface="Open Sans"/>
                <a:cs typeface="Open Sans"/>
              </a:rPr>
              <a:t>que </a:t>
            </a:r>
            <a:r>
              <a:rPr lang="ca" b="1">
                <a:latin typeface="Open Sans"/>
                <a:ea typeface="Open Sans"/>
                <a:cs typeface="Open Sans"/>
              </a:rPr>
              <a:t>enforteixin</a:t>
            </a:r>
            <a:r>
              <a:rPr lang="ca" b="1" noProof="0">
                <a:latin typeface="Open Sans"/>
                <a:ea typeface="Open Sans"/>
                <a:cs typeface="Open Sans"/>
              </a:rPr>
              <a:t> </a:t>
            </a:r>
            <a:r>
              <a:rPr lang="ca" b="1" noProof="0">
                <a:latin typeface="Open Sans" panose="020B0606030504020204"/>
                <a:ea typeface="Open sans light"/>
                <a:cs typeface="Open sans light"/>
              </a:rPr>
              <a:t>la sostenibilitat </a:t>
            </a:r>
            <a:r>
              <a:rPr lang="ca" b="1" noProof="0">
                <a:latin typeface="Open Sans"/>
                <a:ea typeface="Open Sans"/>
                <a:cs typeface="Open Sans"/>
              </a:rPr>
              <a:t>, la digitalització i la resiliència.</a:t>
            </a:r>
          </a:p>
        </p:txBody>
      </p:sp>
      <p:sp>
        <p:nvSpPr>
          <p:cNvPr id="15" name="TextBox 14">
            <a:extLst>
              <a:ext uri="{FF2B5EF4-FFF2-40B4-BE49-F238E27FC236}">
                <a16:creationId xmlns:a16="http://schemas.microsoft.com/office/drawing/2014/main" id="{A2174649-3986-AD32-6DCB-7A9C12BABD80}"/>
              </a:ext>
            </a:extLst>
          </p:cNvPr>
          <p:cNvSpPr txBox="1"/>
          <p:nvPr/>
        </p:nvSpPr>
        <p:spPr>
          <a:xfrm>
            <a:off x="7030720" y="4910175"/>
            <a:ext cx="4335143" cy="1200329"/>
          </a:xfrm>
          <a:prstGeom prst="rect">
            <a:avLst/>
          </a:prstGeom>
          <a:noFill/>
        </p:spPr>
        <p:txBody>
          <a:bodyPr wrap="square" lIns="91440" tIns="45720" rIns="91440" bIns="45720" anchor="t">
            <a:spAutoFit/>
          </a:bodyPr>
          <a:lstStyle/>
          <a:p>
            <a:pPr algn="ctr"/>
            <a:r>
              <a:rPr lang="ca">
                <a:latin typeface="Open Sans"/>
                <a:ea typeface="Open Sans"/>
                <a:cs typeface="Open Sans"/>
              </a:rPr>
              <a:t>Co-dissenyar</a:t>
            </a:r>
            <a:r>
              <a:rPr lang="ca" sz="1800" noProof="0">
                <a:latin typeface="Open Sans"/>
                <a:ea typeface="Open Sans"/>
                <a:cs typeface="Open Sans"/>
              </a:rPr>
              <a:t> </a:t>
            </a:r>
            <a:r>
              <a:rPr lang="ca" sz="1800" b="1" noProof="0">
                <a:solidFill>
                  <a:srgbClr val="66A744"/>
                </a:solidFill>
                <a:latin typeface="Open Sans"/>
                <a:ea typeface="Open Sans"/>
                <a:cs typeface="Open Sans"/>
              </a:rPr>
              <a:t>solucions </a:t>
            </a:r>
            <a:r>
              <a:rPr lang="ca" sz="1800" noProof="0">
                <a:latin typeface="Open Sans"/>
                <a:ea typeface="Open Sans"/>
                <a:cs typeface="Open Sans"/>
              </a:rPr>
              <a:t>amb tot l'ecosistema de turisme de reunions per tenir </a:t>
            </a:r>
            <a:r>
              <a:rPr lang="ca" sz="1800" b="1" noProof="0">
                <a:latin typeface="Open Sans"/>
                <a:ea typeface="Open Sans"/>
                <a:cs typeface="Open Sans"/>
              </a:rPr>
              <a:t>un impacte positiu </a:t>
            </a:r>
            <a:r>
              <a:rPr lang="ca" b="1">
                <a:latin typeface="Open Sans"/>
                <a:ea typeface="Open Sans"/>
                <a:cs typeface="Open Sans"/>
              </a:rPr>
              <a:t>permanent en el temps</a:t>
            </a:r>
            <a:endParaRPr lang="en-US" noProof="0">
              <a:latin typeface="Open Sans"/>
              <a:ea typeface="Open Sans"/>
              <a:cs typeface="Open Sans"/>
            </a:endParaRPr>
          </a:p>
        </p:txBody>
      </p:sp>
      <p:pic>
        <p:nvPicPr>
          <p:cNvPr id="7" name="Graphic 6" descr="Flowchart with solid fill">
            <a:extLst>
              <a:ext uri="{FF2B5EF4-FFF2-40B4-BE49-F238E27FC236}">
                <a16:creationId xmlns:a16="http://schemas.microsoft.com/office/drawing/2014/main" id="{34E822E9-B704-DE8C-A3BA-34282BE6B1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6849" y="4042106"/>
            <a:ext cx="914400" cy="914400"/>
          </a:xfrm>
          <a:prstGeom prst="rect">
            <a:avLst/>
          </a:prstGeom>
        </p:spPr>
      </p:pic>
      <p:pic>
        <p:nvPicPr>
          <p:cNvPr id="8" name="Graphic 7" descr="Sustainability with solid fill">
            <a:extLst>
              <a:ext uri="{FF2B5EF4-FFF2-40B4-BE49-F238E27FC236}">
                <a16:creationId xmlns:a16="http://schemas.microsoft.com/office/drawing/2014/main" id="{5DA67F59-18D6-013E-6994-0828FBC510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51543" y="4088437"/>
            <a:ext cx="821738" cy="821738"/>
          </a:xfrm>
          <a:prstGeom prst="rect">
            <a:avLst/>
          </a:prstGeom>
        </p:spPr>
      </p:pic>
    </p:spTree>
    <p:extLst>
      <p:ext uri="{BB962C8B-B14F-4D97-AF65-F5344CB8AC3E}">
        <p14:creationId xmlns:p14="http://schemas.microsoft.com/office/powerpoint/2010/main" val="32848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a:blip r:embed="rId2"/>
          <a:stretch>
            <a:fillRect/>
          </a:stretch>
        </p:blipFill>
        <p:spPr>
          <a:xfrm>
            <a:off x="628650" y="2081212"/>
            <a:ext cx="10934700" cy="2695575"/>
          </a:xfrm>
          <a:prstGeom prst="rect">
            <a:avLst/>
          </a:prstGeom>
        </p:spPr>
      </p:pic>
      <p:sp>
        <p:nvSpPr>
          <p:cNvPr id="5" name="Title 2">
            <a:extLst>
              <a:ext uri="{FF2B5EF4-FFF2-40B4-BE49-F238E27FC236}">
                <a16:creationId xmlns:a16="http://schemas.microsoft.com/office/drawing/2014/main" id="{09F830C3-B2D5-6C76-7368-8E1477748E14}"/>
              </a:ext>
            </a:extLst>
          </p:cNvPr>
          <p:cNvSpPr>
            <a:spLocks noGrp="1"/>
          </p:cNvSpPr>
          <p:nvPr>
            <p:ph type="title"/>
          </p:nvPr>
        </p:nvSpPr>
        <p:spPr>
          <a:xfrm>
            <a:off x="806450" y="203503"/>
            <a:ext cx="10515600" cy="536122"/>
          </a:xfrm>
        </p:spPr>
        <p:txBody>
          <a:bodyPr/>
          <a:lstStyle/>
          <a:p>
            <a:pPr algn="ctr" eaLnBrk="1" hangingPunct="1">
              <a:lnSpc>
                <a:spcPct val="100000"/>
              </a:lnSpc>
              <a:spcBef>
                <a:spcPts val="700"/>
              </a:spcBef>
              <a:buClr>
                <a:schemeClr val="tx2"/>
              </a:buClr>
            </a:pPr>
            <a:r>
              <a:rPr lang="ca" b="1">
                <a:latin typeface="Open Sans Light" panose="020B0306030504020204" pitchFamily="34" charset="0"/>
                <a:ea typeface="Open Sans Light" panose="020B0306030504020204" pitchFamily="34" charset="0"/>
                <a:cs typeface="Open Sans Light" panose="020B0306030504020204" pitchFamily="34" charset="0"/>
              </a:rPr>
              <a:t>Criteris avaluació</a:t>
            </a:r>
            <a:endParaRPr lang="en-US" b="1">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6955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839" y="6414511"/>
            <a:ext cx="7586345" cy="338455"/>
          </a:xfrm>
          <a:prstGeom prst="rect">
            <a:avLst/>
          </a:prstGeom>
        </p:spPr>
        <p:txBody>
          <a:bodyPr vert="horz" wrap="square" lIns="0" tIns="11430" rIns="0" bIns="0" rtlCol="0">
            <a:spAutoFit/>
          </a:bodyPr>
          <a:lstStyle/>
          <a:p>
            <a:pPr indent="-635">
              <a:lnSpc>
                <a:spcPct val="100000"/>
              </a:lnSpc>
              <a:spcBef>
                <a:spcPts val="90"/>
              </a:spcBef>
            </a:pPr>
            <a:r>
              <a:rPr sz="1050" spc="-10">
                <a:solidFill>
                  <a:srgbClr val="888888"/>
                </a:solidFill>
                <a:latin typeface="Segoe UI"/>
                <a:cs typeface="Segoe UI"/>
              </a:rPr>
              <a:t>Cofinançat</a:t>
            </a:r>
            <a:r>
              <a:rPr sz="1050">
                <a:solidFill>
                  <a:srgbClr val="888888"/>
                </a:solidFill>
                <a:latin typeface="Segoe UI"/>
                <a:cs typeface="Segoe UI"/>
              </a:rPr>
              <a:t>​</a:t>
            </a:r>
            <a:r>
              <a:rPr sz="1050" spc="-35">
                <a:solidFill>
                  <a:srgbClr val="888888"/>
                </a:solidFill>
                <a:latin typeface="Segoe UI"/>
                <a:cs typeface="Segoe UI"/>
              </a:rPr>
              <a:t> </a:t>
            </a:r>
            <a:r>
              <a:rPr sz="1050">
                <a:solidFill>
                  <a:srgbClr val="888888"/>
                </a:solidFill>
                <a:latin typeface="Segoe UI"/>
                <a:cs typeface="Segoe UI"/>
              </a:rPr>
              <a:t>per</a:t>
            </a:r>
            <a:r>
              <a:rPr sz="1050" spc="-1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10">
                <a:solidFill>
                  <a:srgbClr val="888888"/>
                </a:solidFill>
                <a:latin typeface="Segoe UI"/>
                <a:cs typeface="Segoe UI"/>
              </a:rPr>
              <a:t> </a:t>
            </a:r>
            <a:r>
              <a:rPr sz="1050">
                <a:solidFill>
                  <a:srgbClr val="888888"/>
                </a:solidFill>
                <a:latin typeface="Segoe UI"/>
                <a:cs typeface="Segoe UI"/>
              </a:rPr>
              <a:t>Vistes</a:t>
            </a:r>
            <a:r>
              <a:rPr sz="1050" spc="-3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opinions</a:t>
            </a:r>
            <a:r>
              <a:rPr sz="1050" spc="-40">
                <a:solidFill>
                  <a:srgbClr val="888888"/>
                </a:solidFill>
                <a:latin typeface="Segoe UI"/>
                <a:cs typeface="Segoe UI"/>
              </a:rPr>
              <a:t> </a:t>
            </a:r>
            <a:r>
              <a:rPr sz="1050">
                <a:solidFill>
                  <a:srgbClr val="888888"/>
                </a:solidFill>
                <a:latin typeface="Segoe UI"/>
                <a:cs typeface="Segoe UI"/>
              </a:rPr>
              <a:t>expressat</a:t>
            </a:r>
            <a:r>
              <a:rPr sz="1050" spc="-10">
                <a:solidFill>
                  <a:srgbClr val="888888"/>
                </a:solidFill>
                <a:latin typeface="Segoe UI"/>
                <a:cs typeface="Segoe UI"/>
              </a:rPr>
              <a:t> </a:t>
            </a:r>
            <a:r>
              <a:rPr sz="1050">
                <a:solidFill>
                  <a:srgbClr val="888888"/>
                </a:solidFill>
                <a:latin typeface="Segoe UI"/>
                <a:cs typeface="Segoe UI"/>
              </a:rPr>
              <a:t>són</a:t>
            </a:r>
            <a:r>
              <a:rPr sz="1050" spc="-10">
                <a:solidFill>
                  <a:srgbClr val="888888"/>
                </a:solidFill>
                <a:latin typeface="Segoe UI"/>
                <a:cs typeface="Segoe UI"/>
              </a:rPr>
              <a:t> </a:t>
            </a:r>
            <a:r>
              <a:rPr sz="1050">
                <a:solidFill>
                  <a:srgbClr val="888888"/>
                </a:solidFill>
                <a:latin typeface="Segoe UI"/>
                <a:cs typeface="Segoe UI"/>
              </a:rPr>
              <a:t>tanmateix</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autor(s)</a:t>
            </a:r>
            <a:r>
              <a:rPr sz="1050" spc="-30">
                <a:solidFill>
                  <a:srgbClr val="888888"/>
                </a:solidFill>
                <a:latin typeface="Segoe UI"/>
                <a:cs typeface="Segoe UI"/>
              </a:rPr>
              <a:t> </a:t>
            </a:r>
            <a:r>
              <a:rPr sz="1050">
                <a:solidFill>
                  <a:srgbClr val="888888"/>
                </a:solidFill>
                <a:latin typeface="Segoe UI"/>
                <a:cs typeface="Segoe UI"/>
              </a:rPr>
              <a:t>només</a:t>
            </a:r>
            <a:r>
              <a:rPr sz="1050" spc="-20">
                <a:solidFill>
                  <a:srgbClr val="888888"/>
                </a:solidFill>
                <a:latin typeface="Segoe UI"/>
                <a:cs typeface="Segoe UI"/>
              </a:rPr>
              <a:t> </a:t>
            </a:r>
            <a:r>
              <a:rPr sz="1050">
                <a:solidFill>
                  <a:srgbClr val="888888"/>
                </a:solidFill>
                <a:latin typeface="Segoe UI"/>
                <a:cs typeface="Segoe UI"/>
              </a:rPr>
              <a:t>i</a:t>
            </a:r>
            <a:r>
              <a:rPr sz="1050" spc="-10">
                <a:solidFill>
                  <a:srgbClr val="888888"/>
                </a:solidFill>
                <a:latin typeface="Segoe UI"/>
                <a:cs typeface="Segoe UI"/>
              </a:rPr>
              <a:t> </a:t>
            </a:r>
            <a:r>
              <a:rPr sz="1050">
                <a:solidFill>
                  <a:srgbClr val="888888"/>
                </a:solidFill>
                <a:latin typeface="Segoe UI"/>
                <a:cs typeface="Segoe UI"/>
              </a:rPr>
              <a:t>fer</a:t>
            </a:r>
            <a:r>
              <a:rPr sz="1050" spc="-20">
                <a:solidFill>
                  <a:srgbClr val="888888"/>
                </a:solidFill>
                <a:latin typeface="Segoe UI"/>
                <a:cs typeface="Segoe UI"/>
              </a:rPr>
              <a:t> </a:t>
            </a:r>
            <a:r>
              <a:rPr sz="1050">
                <a:solidFill>
                  <a:srgbClr val="888888"/>
                </a:solidFill>
                <a:latin typeface="Segoe UI"/>
                <a:cs typeface="Segoe UI"/>
              </a:rPr>
              <a:t>no</a:t>
            </a:r>
            <a:r>
              <a:rPr sz="1050" spc="-25">
                <a:solidFill>
                  <a:srgbClr val="888888"/>
                </a:solidFill>
                <a:latin typeface="Segoe UI"/>
                <a:cs typeface="Segoe UI"/>
              </a:rPr>
              <a:t> </a:t>
            </a:r>
            <a:r>
              <a:rPr sz="1050">
                <a:solidFill>
                  <a:srgbClr val="888888"/>
                </a:solidFill>
                <a:latin typeface="Segoe UI"/>
                <a:cs typeface="Segoe UI"/>
              </a:rPr>
              <a:t>reflectir </a:t>
            </a:r>
            <a:r>
              <a:rPr sz="1050" spc="-10">
                <a:solidFill>
                  <a:srgbClr val="888888"/>
                </a:solidFill>
                <a:latin typeface="Segoe UI"/>
                <a:cs typeface="Segoe UI"/>
              </a:rPr>
              <a:t>necessàriament</a:t>
            </a:r>
            <a:r>
              <a:rPr sz="1050" spc="-35">
                <a:solidFill>
                  <a:srgbClr val="888888"/>
                </a:solidFill>
                <a:latin typeface="Segoe UI"/>
                <a:cs typeface="Segoe UI"/>
              </a:rPr>
              <a:t> </a:t>
            </a:r>
            <a:r>
              <a:rPr sz="1050">
                <a:solidFill>
                  <a:srgbClr val="888888"/>
                </a:solidFill>
                <a:latin typeface="Segoe UI"/>
                <a:cs typeface="Segoe UI"/>
              </a:rPr>
              <a:t>aquells</a:t>
            </a:r>
            <a:r>
              <a:rPr sz="1050" spc="-25">
                <a:solidFill>
                  <a:srgbClr val="888888"/>
                </a:solidFill>
                <a:latin typeface="Segoe UI"/>
                <a:cs typeface="Segoe UI"/>
              </a:rPr>
              <a:t> </a:t>
            </a:r>
            <a:r>
              <a:rPr sz="1050">
                <a:solidFill>
                  <a:srgbClr val="888888"/>
                </a:solidFill>
                <a:latin typeface="Segoe UI"/>
                <a:cs typeface="Segoe UI"/>
              </a:rPr>
              <a:t>de</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0">
                <a:solidFill>
                  <a:srgbClr val="888888"/>
                </a:solidFill>
                <a:latin typeface="Segoe UI"/>
                <a:cs typeface="Segoe UI"/>
              </a:rPr>
              <a:t> </a:t>
            </a:r>
            <a:r>
              <a:rPr sz="1050">
                <a:solidFill>
                  <a:srgbClr val="888888"/>
                </a:solidFill>
                <a:latin typeface="Segoe UI"/>
                <a:cs typeface="Segoe UI"/>
              </a:rPr>
              <a:t>Unió.</a:t>
            </a:r>
            <a:r>
              <a:rPr sz="1050" spc="-15">
                <a:solidFill>
                  <a:srgbClr val="888888"/>
                </a:solidFill>
                <a:latin typeface="Segoe UI"/>
                <a:cs typeface="Segoe UI"/>
              </a:rPr>
              <a:t> </a:t>
            </a:r>
            <a:r>
              <a:rPr sz="1050">
                <a:solidFill>
                  <a:srgbClr val="888888"/>
                </a:solidFill>
                <a:latin typeface="Segoe UI"/>
                <a:cs typeface="Segoe UI"/>
              </a:rPr>
              <a:t>Tampoc</a:t>
            </a:r>
            <a:r>
              <a:rPr sz="1050" spc="-35">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europeu</a:t>
            </a:r>
            <a:r>
              <a:rPr sz="1050" spc="-35">
                <a:solidFill>
                  <a:srgbClr val="888888"/>
                </a:solidFill>
                <a:latin typeface="Segoe UI"/>
                <a:cs typeface="Segoe UI"/>
              </a:rPr>
              <a:t> </a:t>
            </a:r>
            <a:r>
              <a:rPr sz="1050">
                <a:solidFill>
                  <a:srgbClr val="888888"/>
                </a:solidFill>
                <a:latin typeface="Segoe UI"/>
                <a:cs typeface="Segoe UI"/>
              </a:rPr>
              <a:t>Unió</a:t>
            </a:r>
            <a:r>
              <a:rPr sz="1050" spc="-5">
                <a:solidFill>
                  <a:srgbClr val="888888"/>
                </a:solidFill>
                <a:latin typeface="Segoe UI"/>
                <a:cs typeface="Segoe UI"/>
              </a:rPr>
              <a:t> </a:t>
            </a:r>
            <a:r>
              <a:rPr sz="1050">
                <a:solidFill>
                  <a:srgbClr val="888888"/>
                </a:solidFill>
                <a:latin typeface="Segoe UI"/>
                <a:cs typeface="Segoe UI"/>
              </a:rPr>
              <a:t>ni tampoc</a:t>
            </a:r>
            <a:r>
              <a:rPr sz="1050" spc="-20">
                <a:solidFill>
                  <a:srgbClr val="888888"/>
                </a:solidFill>
                <a:latin typeface="Segoe UI"/>
                <a:cs typeface="Segoe UI"/>
              </a:rPr>
              <a:t> </a:t>
            </a:r>
            <a:r>
              <a:rPr sz="1050">
                <a:solidFill>
                  <a:srgbClr val="888888"/>
                </a:solidFill>
                <a:latin typeface="Segoe UI"/>
                <a:cs typeface="Segoe UI"/>
              </a:rPr>
              <a:t>el</a:t>
            </a:r>
            <a:r>
              <a:rPr sz="1050" spc="-15">
                <a:solidFill>
                  <a:srgbClr val="888888"/>
                </a:solidFill>
                <a:latin typeface="Segoe UI"/>
                <a:cs typeface="Segoe UI"/>
              </a:rPr>
              <a:t> </a:t>
            </a:r>
            <a:r>
              <a:rPr sz="1050">
                <a:solidFill>
                  <a:srgbClr val="888888"/>
                </a:solidFill>
                <a:latin typeface="Segoe UI"/>
                <a:cs typeface="Segoe UI"/>
              </a:rPr>
              <a:t>concessió</a:t>
            </a:r>
            <a:r>
              <a:rPr sz="1050" spc="-45">
                <a:solidFill>
                  <a:srgbClr val="888888"/>
                </a:solidFill>
                <a:latin typeface="Segoe UI"/>
                <a:cs typeface="Segoe UI"/>
              </a:rPr>
              <a:t> </a:t>
            </a:r>
            <a:r>
              <a:rPr sz="1050">
                <a:solidFill>
                  <a:srgbClr val="888888"/>
                </a:solidFill>
                <a:latin typeface="Segoe UI"/>
                <a:cs typeface="Segoe UI"/>
              </a:rPr>
              <a:t>autoritat</a:t>
            </a:r>
            <a:r>
              <a:rPr sz="1050" spc="-35">
                <a:solidFill>
                  <a:srgbClr val="888888"/>
                </a:solidFill>
                <a:latin typeface="Segoe UI"/>
                <a:cs typeface="Segoe UI"/>
              </a:rPr>
              <a:t> </a:t>
            </a:r>
            <a:r>
              <a:rPr sz="1050">
                <a:solidFill>
                  <a:srgbClr val="888888"/>
                </a:solidFill>
                <a:latin typeface="Segoe UI"/>
                <a:cs typeface="Segoe UI"/>
              </a:rPr>
              <a:t>pot</a:t>
            </a:r>
            <a:r>
              <a:rPr sz="1050" spc="-5">
                <a:solidFill>
                  <a:srgbClr val="888888"/>
                </a:solidFill>
                <a:latin typeface="Segoe UI"/>
                <a:cs typeface="Segoe UI"/>
              </a:rPr>
              <a:t> </a:t>
            </a:r>
            <a:r>
              <a:rPr sz="1050">
                <a:solidFill>
                  <a:srgbClr val="888888"/>
                </a:solidFill>
                <a:latin typeface="Segoe UI"/>
                <a:cs typeface="Segoe UI"/>
              </a:rPr>
              <a:t>ser</a:t>
            </a:r>
            <a:r>
              <a:rPr sz="1050" spc="-15">
                <a:solidFill>
                  <a:srgbClr val="888888"/>
                </a:solidFill>
                <a:latin typeface="Segoe UI"/>
                <a:cs typeface="Segoe UI"/>
              </a:rPr>
              <a:t> </a:t>
            </a:r>
            <a:r>
              <a:rPr sz="1050">
                <a:solidFill>
                  <a:srgbClr val="888888"/>
                </a:solidFill>
                <a:latin typeface="Segoe UI"/>
                <a:cs typeface="Segoe UI"/>
              </a:rPr>
              <a:t>celebrat</a:t>
            </a:r>
            <a:r>
              <a:rPr sz="1050" spc="-10">
                <a:solidFill>
                  <a:srgbClr val="888888"/>
                </a:solidFill>
                <a:latin typeface="Segoe UI"/>
                <a:cs typeface="Segoe UI"/>
              </a:rPr>
              <a:t> </a:t>
            </a:r>
            <a:r>
              <a:rPr sz="1050">
                <a:solidFill>
                  <a:srgbClr val="888888"/>
                </a:solidFill>
                <a:latin typeface="Segoe UI"/>
                <a:cs typeface="Segoe UI"/>
              </a:rPr>
              <a:t>responsable</a:t>
            </a:r>
            <a:r>
              <a:rPr sz="1050" spc="-40">
                <a:solidFill>
                  <a:srgbClr val="888888"/>
                </a:solidFill>
                <a:latin typeface="Segoe UI"/>
                <a:cs typeface="Segoe UI"/>
              </a:rPr>
              <a:t> </a:t>
            </a:r>
            <a:r>
              <a:rPr sz="1050">
                <a:solidFill>
                  <a:srgbClr val="888888"/>
                </a:solidFill>
                <a:latin typeface="Segoe UI"/>
                <a:cs typeface="Segoe UI"/>
              </a:rPr>
              <a:t>per</a:t>
            </a:r>
            <a:r>
              <a:rPr sz="1050" spc="-35">
                <a:solidFill>
                  <a:srgbClr val="888888"/>
                </a:solidFill>
                <a:latin typeface="Segoe UI"/>
                <a:cs typeface="Segoe UI"/>
              </a:rPr>
              <a:t> </a:t>
            </a:r>
            <a:r>
              <a:rPr sz="1050" spc="-10">
                <a:solidFill>
                  <a:srgbClr val="888888"/>
                </a:solidFill>
                <a:latin typeface="Segoe UI"/>
                <a:cs typeface="Segoe UI"/>
              </a:rPr>
              <a:t>ells.</a:t>
            </a:r>
            <a:endParaRPr sz="1050">
              <a:latin typeface="Segoe UI"/>
              <a:cs typeface="Segoe UI"/>
            </a:endParaRPr>
          </a:p>
        </p:txBody>
      </p:sp>
      <p:pic>
        <p:nvPicPr>
          <p:cNvPr id="3" name="object 3"/>
          <p:cNvPicPr/>
          <p:nvPr/>
        </p:nvPicPr>
        <p:blipFill>
          <a:blip r:embed="rId2" cstate="print"/>
          <a:stretch>
            <a:fillRect/>
          </a:stretch>
        </p:blipFill>
        <p:spPr>
          <a:xfrm>
            <a:off x="2058988" y="6389687"/>
            <a:ext cx="7772399" cy="441324"/>
          </a:xfrm>
          <a:prstGeom prst="rect">
            <a:avLst/>
          </a:prstGeom>
        </p:spPr>
      </p:pic>
      <p:sp>
        <p:nvSpPr>
          <p:cNvPr id="9" name="object 9"/>
          <p:cNvSpPr txBox="1">
            <a:spLocks noGrp="1"/>
          </p:cNvSpPr>
          <p:nvPr>
            <p:ph type="body" idx="1"/>
          </p:nvPr>
        </p:nvSpPr>
        <p:spPr>
          <a:xfrm>
            <a:off x="1796646" y="2155171"/>
            <a:ext cx="7417203" cy="1725472"/>
          </a:xfrm>
          <a:prstGeom prst="rect">
            <a:avLst/>
          </a:prstGeom>
        </p:spPr>
        <p:txBody>
          <a:bodyPr vert="horz" wrap="square" lIns="0" tIns="12065" rIns="0" bIns="0" rtlCol="0">
            <a:spAutoFit/>
          </a:bodyPr>
          <a:lstStyle/>
          <a:p>
            <a:pPr marL="0" indent="0">
              <a:lnSpc>
                <a:spcPct val="100000"/>
              </a:lnSpc>
              <a:spcBef>
                <a:spcPts val="95"/>
              </a:spcBef>
              <a:buNone/>
            </a:pPr>
            <a:endParaRPr lang="en-US" sz="2400" u="none" spc="-10"/>
          </a:p>
          <a:p>
            <a:pPr marL="12700">
              <a:lnSpc>
                <a:spcPct val="100000"/>
              </a:lnSpc>
              <a:spcBef>
                <a:spcPts val="95"/>
              </a:spcBef>
            </a:pPr>
            <a:r>
              <a:rPr lang="ca" sz="2400" spc="-10"/>
              <a:t>Preguntes generals: </a:t>
            </a:r>
            <a:r>
              <a:rPr lang="ca" sz="2400" spc="-10">
                <a:hlinkClick r:id="rId3"/>
              </a:rPr>
              <a:t>call-inquiries@be-future.eu</a:t>
            </a:r>
            <a:endParaRPr lang="ca" sz="2400" spc="-10"/>
          </a:p>
          <a:p>
            <a:pPr marL="12700">
              <a:lnSpc>
                <a:spcPct val="100000"/>
              </a:lnSpc>
              <a:spcBef>
                <a:spcPts val="95"/>
              </a:spcBef>
            </a:pPr>
            <a:r>
              <a:rPr lang="ca" sz="2400" u="none" spc="-10"/>
              <a:t>En cc: </a:t>
            </a:r>
            <a:r>
              <a:rPr lang="ca-ES" sz="2400" u="sng">
                <a:solidFill>
                  <a:srgbClr val="213A4C"/>
                </a:solidFill>
                <a:hlinkClick r:id="rId4"/>
              </a:rPr>
              <a:t>befuture.act@gencat.cat</a:t>
            </a:r>
            <a:endParaRPr lang="ca" sz="2400" u="none" spc="-10"/>
          </a:p>
          <a:p>
            <a:pPr marL="12700">
              <a:lnSpc>
                <a:spcPct val="100000"/>
              </a:lnSpc>
              <a:spcBef>
                <a:spcPts val="95"/>
              </a:spcBef>
            </a:pPr>
            <a:endParaRPr lang="en-US" sz="1800" u="none" spc="-10"/>
          </a:p>
          <a:p>
            <a:pPr marL="12700">
              <a:lnSpc>
                <a:spcPct val="100000"/>
              </a:lnSpc>
              <a:spcBef>
                <a:spcPts val="95"/>
              </a:spcBef>
            </a:pPr>
            <a:endParaRPr sz="1800" u="none" spc="-10"/>
          </a:p>
        </p:txBody>
      </p:sp>
      <p:sp>
        <p:nvSpPr>
          <p:cNvPr id="13" name="object 8">
            <a:extLst>
              <a:ext uri="{FF2B5EF4-FFF2-40B4-BE49-F238E27FC236}">
                <a16:creationId xmlns:a16="http://schemas.microsoft.com/office/drawing/2014/main" id="{47CA88DB-251E-92AA-577E-976B9EF95E24}"/>
              </a:ext>
            </a:extLst>
          </p:cNvPr>
          <p:cNvSpPr txBox="1">
            <a:spLocks/>
          </p:cNvSpPr>
          <p:nvPr/>
        </p:nvSpPr>
        <p:spPr>
          <a:xfrm>
            <a:off x="174048" y="731826"/>
            <a:ext cx="10662398"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Preguntes ? Necessites més ajuda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C3B5DC65-1C5A-453B-04B7-4C8D08448289}"/>
              </a:ext>
            </a:extLst>
          </p:cNvPr>
          <p:cNvSpPr>
            <a:spLocks noGrp="1" noChangeArrowheads="1"/>
          </p:cNvSpPr>
          <p:nvPr>
            <p:ph type="title"/>
          </p:nvPr>
        </p:nvSpPr>
        <p:spPr>
          <a:xfrm>
            <a:off x="733879" y="2482623"/>
            <a:ext cx="10515600" cy="1323091"/>
          </a:xfrm>
        </p:spPr>
        <p:txBody>
          <a:bodyPr/>
          <a:lstStyle/>
          <a:p>
            <a:r>
              <a:rPr lang="ca" b="1" noProof="0">
                <a:ea typeface="Open Sans Light"/>
                <a:cs typeface="Open Sans Light"/>
              </a:rPr>
              <a:t>Programa d’Acceleració </a:t>
            </a:r>
            <a:endParaRPr lang="en-US" noProof="0"/>
          </a:p>
        </p:txBody>
      </p:sp>
      <p:sp>
        <p:nvSpPr>
          <p:cNvPr id="3" name="Title 1">
            <a:extLst>
              <a:ext uri="{FF2B5EF4-FFF2-40B4-BE49-F238E27FC236}">
                <a16:creationId xmlns:a16="http://schemas.microsoft.com/office/drawing/2014/main" id="{C3B5DC65-1C5A-453B-04B7-4C8D08448289}"/>
              </a:ext>
            </a:extLst>
          </p:cNvPr>
          <p:cNvSpPr txBox="1">
            <a:spLocks noChangeArrowheads="1"/>
          </p:cNvSpPr>
          <p:nvPr/>
        </p:nvSpPr>
        <p:spPr bwMode="auto">
          <a:xfrm>
            <a:off x="3091541" y="4012542"/>
            <a:ext cx="5573487" cy="63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4400" b="1"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a:lstStyle>
          <a:p>
            <a:r>
              <a:rPr lang="ca" sz="5400">
                <a:solidFill>
                  <a:schemeClr val="accent4"/>
                </a:solidFill>
                <a:ea typeface="Open Sans Light"/>
                <a:cs typeface="Open Sans Light"/>
              </a:rPr>
              <a:t>Catalunya </a:t>
            </a:r>
            <a:endParaRPr lang="en-US" sz="5400">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E2A081-307C-A35E-77C9-B58F355B14C5}"/>
              </a:ext>
            </a:extLst>
          </p:cNvPr>
          <p:cNvSpPr/>
          <p:nvPr/>
        </p:nvSpPr>
        <p:spPr>
          <a:xfrm>
            <a:off x="424544" y="2175756"/>
            <a:ext cx="11462656" cy="2929644"/>
          </a:xfrm>
          <a:custGeom>
            <a:avLst/>
            <a:gdLst>
              <a:gd name="connsiteX0" fmla="*/ 0 w 11462656"/>
              <a:gd name="connsiteY0" fmla="*/ 0 h 2929644"/>
              <a:gd name="connsiteX1" fmla="*/ 445021 w 11462656"/>
              <a:gd name="connsiteY1" fmla="*/ 0 h 2929644"/>
              <a:gd name="connsiteX2" fmla="*/ 775415 w 11462656"/>
              <a:gd name="connsiteY2" fmla="*/ 0 h 2929644"/>
              <a:gd name="connsiteX3" fmla="*/ 1335062 w 11462656"/>
              <a:gd name="connsiteY3" fmla="*/ 0 h 2929644"/>
              <a:gd name="connsiteX4" fmla="*/ 1665456 w 11462656"/>
              <a:gd name="connsiteY4" fmla="*/ 0 h 2929644"/>
              <a:gd name="connsiteX5" fmla="*/ 2339730 w 11462656"/>
              <a:gd name="connsiteY5" fmla="*/ 0 h 2929644"/>
              <a:gd name="connsiteX6" fmla="*/ 3014004 w 11462656"/>
              <a:gd name="connsiteY6" fmla="*/ 0 h 2929644"/>
              <a:gd name="connsiteX7" fmla="*/ 3688278 w 11462656"/>
              <a:gd name="connsiteY7" fmla="*/ 0 h 2929644"/>
              <a:gd name="connsiteX8" fmla="*/ 4247925 w 11462656"/>
              <a:gd name="connsiteY8" fmla="*/ 0 h 2929644"/>
              <a:gd name="connsiteX9" fmla="*/ 5151452 w 11462656"/>
              <a:gd name="connsiteY9" fmla="*/ 0 h 2929644"/>
              <a:gd name="connsiteX10" fmla="*/ 5711100 w 11462656"/>
              <a:gd name="connsiteY10" fmla="*/ 0 h 2929644"/>
              <a:gd name="connsiteX11" fmla="*/ 6270747 w 11462656"/>
              <a:gd name="connsiteY11" fmla="*/ 0 h 2929644"/>
              <a:gd name="connsiteX12" fmla="*/ 6601141 w 11462656"/>
              <a:gd name="connsiteY12" fmla="*/ 0 h 2929644"/>
              <a:gd name="connsiteX13" fmla="*/ 7275415 w 11462656"/>
              <a:gd name="connsiteY13" fmla="*/ 0 h 2929644"/>
              <a:gd name="connsiteX14" fmla="*/ 7720436 w 11462656"/>
              <a:gd name="connsiteY14" fmla="*/ 0 h 2929644"/>
              <a:gd name="connsiteX15" fmla="*/ 8280083 w 11462656"/>
              <a:gd name="connsiteY15" fmla="*/ 0 h 2929644"/>
              <a:gd name="connsiteX16" fmla="*/ 9183610 w 11462656"/>
              <a:gd name="connsiteY16" fmla="*/ 0 h 2929644"/>
              <a:gd name="connsiteX17" fmla="*/ 10087137 w 11462656"/>
              <a:gd name="connsiteY17" fmla="*/ 0 h 2929644"/>
              <a:gd name="connsiteX18" fmla="*/ 10876038 w 11462656"/>
              <a:gd name="connsiteY18" fmla="*/ 0 h 2929644"/>
              <a:gd name="connsiteX19" fmla="*/ 11462656 w 11462656"/>
              <a:gd name="connsiteY19" fmla="*/ 0 h 2929644"/>
              <a:gd name="connsiteX20" fmla="*/ 11462656 w 11462656"/>
              <a:gd name="connsiteY20" fmla="*/ 527336 h 2929644"/>
              <a:gd name="connsiteX21" fmla="*/ 11462656 w 11462656"/>
              <a:gd name="connsiteY21" fmla="*/ 1083968 h 2929644"/>
              <a:gd name="connsiteX22" fmla="*/ 11462656 w 11462656"/>
              <a:gd name="connsiteY22" fmla="*/ 1728490 h 2929644"/>
              <a:gd name="connsiteX23" fmla="*/ 11462656 w 11462656"/>
              <a:gd name="connsiteY23" fmla="*/ 2255826 h 2929644"/>
              <a:gd name="connsiteX24" fmla="*/ 11462656 w 11462656"/>
              <a:gd name="connsiteY24" fmla="*/ 2929644 h 2929644"/>
              <a:gd name="connsiteX25" fmla="*/ 10788382 w 11462656"/>
              <a:gd name="connsiteY25" fmla="*/ 2929644 h 2929644"/>
              <a:gd name="connsiteX26" fmla="*/ 10228735 w 11462656"/>
              <a:gd name="connsiteY26" fmla="*/ 2929644 h 2929644"/>
              <a:gd name="connsiteX27" fmla="*/ 9669087 w 11462656"/>
              <a:gd name="connsiteY27" fmla="*/ 2929644 h 2929644"/>
              <a:gd name="connsiteX28" fmla="*/ 9109440 w 11462656"/>
              <a:gd name="connsiteY28" fmla="*/ 2929644 h 2929644"/>
              <a:gd name="connsiteX29" fmla="*/ 8435166 w 11462656"/>
              <a:gd name="connsiteY29" fmla="*/ 2929644 h 2929644"/>
              <a:gd name="connsiteX30" fmla="*/ 7531639 w 11462656"/>
              <a:gd name="connsiteY30" fmla="*/ 2929644 h 2929644"/>
              <a:gd name="connsiteX31" fmla="*/ 6971992 w 11462656"/>
              <a:gd name="connsiteY31" fmla="*/ 2929644 h 2929644"/>
              <a:gd name="connsiteX32" fmla="*/ 6183092 w 11462656"/>
              <a:gd name="connsiteY32" fmla="*/ 2929644 h 2929644"/>
              <a:gd name="connsiteX33" fmla="*/ 5279564 w 11462656"/>
              <a:gd name="connsiteY33" fmla="*/ 2929644 h 2929644"/>
              <a:gd name="connsiteX34" fmla="*/ 4605291 w 11462656"/>
              <a:gd name="connsiteY34" fmla="*/ 2929644 h 2929644"/>
              <a:gd name="connsiteX35" fmla="*/ 4160270 w 11462656"/>
              <a:gd name="connsiteY35" fmla="*/ 2929644 h 2929644"/>
              <a:gd name="connsiteX36" fmla="*/ 3600623 w 11462656"/>
              <a:gd name="connsiteY36" fmla="*/ 2929644 h 2929644"/>
              <a:gd name="connsiteX37" fmla="*/ 3040975 w 11462656"/>
              <a:gd name="connsiteY37" fmla="*/ 2929644 h 2929644"/>
              <a:gd name="connsiteX38" fmla="*/ 2595954 w 11462656"/>
              <a:gd name="connsiteY38" fmla="*/ 2929644 h 2929644"/>
              <a:gd name="connsiteX39" fmla="*/ 1692427 w 11462656"/>
              <a:gd name="connsiteY39" fmla="*/ 2929644 h 2929644"/>
              <a:gd name="connsiteX40" fmla="*/ 1132780 w 11462656"/>
              <a:gd name="connsiteY40" fmla="*/ 2929644 h 2929644"/>
              <a:gd name="connsiteX41" fmla="*/ 0 w 11462656"/>
              <a:gd name="connsiteY41" fmla="*/ 2929644 h 2929644"/>
              <a:gd name="connsiteX42" fmla="*/ 0 w 11462656"/>
              <a:gd name="connsiteY42" fmla="*/ 2343715 h 2929644"/>
              <a:gd name="connsiteX43" fmla="*/ 0 w 11462656"/>
              <a:gd name="connsiteY43" fmla="*/ 1845676 h 2929644"/>
              <a:gd name="connsiteX44" fmla="*/ 0 w 11462656"/>
              <a:gd name="connsiteY44" fmla="*/ 1201154 h 2929644"/>
              <a:gd name="connsiteX45" fmla="*/ 0 w 11462656"/>
              <a:gd name="connsiteY45" fmla="*/ 644522 h 2929644"/>
              <a:gd name="connsiteX46" fmla="*/ 0 w 11462656"/>
              <a:gd name="connsiteY46" fmla="*/ 0 h 29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62656" h="2929644" fill="none" extrusionOk="0">
                <a:moveTo>
                  <a:pt x="0" y="0"/>
                </a:moveTo>
                <a:cubicBezTo>
                  <a:pt x="189388" y="-3154"/>
                  <a:pt x="244193" y="1294"/>
                  <a:pt x="445021" y="0"/>
                </a:cubicBezTo>
                <a:cubicBezTo>
                  <a:pt x="645849" y="-1294"/>
                  <a:pt x="696143" y="-12211"/>
                  <a:pt x="775415" y="0"/>
                </a:cubicBezTo>
                <a:cubicBezTo>
                  <a:pt x="854687" y="12211"/>
                  <a:pt x="1221845" y="24961"/>
                  <a:pt x="1335062" y="0"/>
                </a:cubicBezTo>
                <a:cubicBezTo>
                  <a:pt x="1448279" y="-24961"/>
                  <a:pt x="1525482" y="7775"/>
                  <a:pt x="1665456" y="0"/>
                </a:cubicBezTo>
                <a:cubicBezTo>
                  <a:pt x="1805430" y="-7775"/>
                  <a:pt x="2072181" y="6457"/>
                  <a:pt x="2339730" y="0"/>
                </a:cubicBezTo>
                <a:cubicBezTo>
                  <a:pt x="2607279" y="-6457"/>
                  <a:pt x="2782615" y="23914"/>
                  <a:pt x="3014004" y="0"/>
                </a:cubicBezTo>
                <a:cubicBezTo>
                  <a:pt x="3245393" y="-23914"/>
                  <a:pt x="3413356" y="-17697"/>
                  <a:pt x="3688278" y="0"/>
                </a:cubicBezTo>
                <a:cubicBezTo>
                  <a:pt x="3963200" y="17697"/>
                  <a:pt x="4116611" y="-25693"/>
                  <a:pt x="4247925" y="0"/>
                </a:cubicBezTo>
                <a:cubicBezTo>
                  <a:pt x="4379239" y="25693"/>
                  <a:pt x="4945712" y="20243"/>
                  <a:pt x="5151452" y="0"/>
                </a:cubicBezTo>
                <a:cubicBezTo>
                  <a:pt x="5357192" y="-20243"/>
                  <a:pt x="5478904" y="1527"/>
                  <a:pt x="5711100" y="0"/>
                </a:cubicBezTo>
                <a:cubicBezTo>
                  <a:pt x="5943296" y="-1527"/>
                  <a:pt x="5996170" y="-18832"/>
                  <a:pt x="6270747" y="0"/>
                </a:cubicBezTo>
                <a:cubicBezTo>
                  <a:pt x="6545324" y="18832"/>
                  <a:pt x="6519727" y="8666"/>
                  <a:pt x="6601141" y="0"/>
                </a:cubicBezTo>
                <a:cubicBezTo>
                  <a:pt x="6682555" y="-8666"/>
                  <a:pt x="7133827" y="32472"/>
                  <a:pt x="7275415" y="0"/>
                </a:cubicBezTo>
                <a:cubicBezTo>
                  <a:pt x="7417003" y="-32472"/>
                  <a:pt x="7617567" y="13232"/>
                  <a:pt x="7720436" y="0"/>
                </a:cubicBezTo>
                <a:cubicBezTo>
                  <a:pt x="7823305" y="-13232"/>
                  <a:pt x="8062070" y="10561"/>
                  <a:pt x="8280083" y="0"/>
                </a:cubicBezTo>
                <a:cubicBezTo>
                  <a:pt x="8498096" y="-10561"/>
                  <a:pt x="8855490" y="5253"/>
                  <a:pt x="9183610" y="0"/>
                </a:cubicBezTo>
                <a:cubicBezTo>
                  <a:pt x="9511730" y="-5253"/>
                  <a:pt x="9838508" y="-12816"/>
                  <a:pt x="10087137" y="0"/>
                </a:cubicBezTo>
                <a:cubicBezTo>
                  <a:pt x="10335766" y="12816"/>
                  <a:pt x="10706123" y="-30522"/>
                  <a:pt x="10876038" y="0"/>
                </a:cubicBezTo>
                <a:cubicBezTo>
                  <a:pt x="11045953" y="30522"/>
                  <a:pt x="11326319" y="27507"/>
                  <a:pt x="11462656" y="0"/>
                </a:cubicBezTo>
                <a:cubicBezTo>
                  <a:pt x="11484866" y="261981"/>
                  <a:pt x="11481085" y="397131"/>
                  <a:pt x="11462656" y="527336"/>
                </a:cubicBezTo>
                <a:cubicBezTo>
                  <a:pt x="11444227" y="657541"/>
                  <a:pt x="11444407" y="861242"/>
                  <a:pt x="11462656" y="1083968"/>
                </a:cubicBezTo>
                <a:cubicBezTo>
                  <a:pt x="11480905" y="1306694"/>
                  <a:pt x="11466216" y="1414328"/>
                  <a:pt x="11462656" y="1728490"/>
                </a:cubicBezTo>
                <a:cubicBezTo>
                  <a:pt x="11459096" y="2042652"/>
                  <a:pt x="11448049" y="2036489"/>
                  <a:pt x="11462656" y="2255826"/>
                </a:cubicBezTo>
                <a:cubicBezTo>
                  <a:pt x="11477263" y="2475163"/>
                  <a:pt x="11447508" y="2662910"/>
                  <a:pt x="11462656" y="2929644"/>
                </a:cubicBezTo>
                <a:cubicBezTo>
                  <a:pt x="11136847" y="2905332"/>
                  <a:pt x="10970166" y="2912424"/>
                  <a:pt x="10788382" y="2929644"/>
                </a:cubicBezTo>
                <a:cubicBezTo>
                  <a:pt x="10606598" y="2946864"/>
                  <a:pt x="10487516" y="2903523"/>
                  <a:pt x="10228735" y="2929644"/>
                </a:cubicBezTo>
                <a:cubicBezTo>
                  <a:pt x="9969954" y="2955765"/>
                  <a:pt x="9921133" y="2925158"/>
                  <a:pt x="9669087" y="2929644"/>
                </a:cubicBezTo>
                <a:cubicBezTo>
                  <a:pt x="9417041" y="2934130"/>
                  <a:pt x="9323896" y="2912992"/>
                  <a:pt x="9109440" y="2929644"/>
                </a:cubicBezTo>
                <a:cubicBezTo>
                  <a:pt x="8894984" y="2946296"/>
                  <a:pt x="8707914" y="2929080"/>
                  <a:pt x="8435166" y="2929644"/>
                </a:cubicBezTo>
                <a:cubicBezTo>
                  <a:pt x="8162418" y="2930208"/>
                  <a:pt x="7840038" y="2953373"/>
                  <a:pt x="7531639" y="2929644"/>
                </a:cubicBezTo>
                <a:cubicBezTo>
                  <a:pt x="7223240" y="2905915"/>
                  <a:pt x="7181242" y="2922462"/>
                  <a:pt x="6971992" y="2929644"/>
                </a:cubicBezTo>
                <a:cubicBezTo>
                  <a:pt x="6762742" y="2936826"/>
                  <a:pt x="6455810" y="2914367"/>
                  <a:pt x="6183092" y="2929644"/>
                </a:cubicBezTo>
                <a:cubicBezTo>
                  <a:pt x="5910374" y="2944921"/>
                  <a:pt x="5601443" y="2946573"/>
                  <a:pt x="5279564" y="2929644"/>
                </a:cubicBezTo>
                <a:cubicBezTo>
                  <a:pt x="4957685" y="2912715"/>
                  <a:pt x="4828227" y="2903054"/>
                  <a:pt x="4605291" y="2929644"/>
                </a:cubicBezTo>
                <a:cubicBezTo>
                  <a:pt x="4382355" y="2956234"/>
                  <a:pt x="4337958" y="2921149"/>
                  <a:pt x="4160270" y="2929644"/>
                </a:cubicBezTo>
                <a:cubicBezTo>
                  <a:pt x="3982582" y="2938139"/>
                  <a:pt x="3831005" y="2937709"/>
                  <a:pt x="3600623" y="2929644"/>
                </a:cubicBezTo>
                <a:cubicBezTo>
                  <a:pt x="3370241" y="2921579"/>
                  <a:pt x="3191855" y="2919088"/>
                  <a:pt x="3040975" y="2929644"/>
                </a:cubicBezTo>
                <a:cubicBezTo>
                  <a:pt x="2890095" y="2940200"/>
                  <a:pt x="2708235" y="2940277"/>
                  <a:pt x="2595954" y="2929644"/>
                </a:cubicBezTo>
                <a:cubicBezTo>
                  <a:pt x="2483673" y="2919011"/>
                  <a:pt x="1876467" y="2923486"/>
                  <a:pt x="1692427" y="2929644"/>
                </a:cubicBezTo>
                <a:cubicBezTo>
                  <a:pt x="1508387" y="2935802"/>
                  <a:pt x="1309508" y="2913739"/>
                  <a:pt x="1132780" y="2929644"/>
                </a:cubicBezTo>
                <a:cubicBezTo>
                  <a:pt x="956052" y="2945549"/>
                  <a:pt x="534546" y="2968249"/>
                  <a:pt x="0" y="2929644"/>
                </a:cubicBezTo>
                <a:cubicBezTo>
                  <a:pt x="-4755" y="2657117"/>
                  <a:pt x="1596" y="2563470"/>
                  <a:pt x="0" y="2343715"/>
                </a:cubicBezTo>
                <a:cubicBezTo>
                  <a:pt x="-1596" y="2123960"/>
                  <a:pt x="-5899" y="2042053"/>
                  <a:pt x="0" y="1845676"/>
                </a:cubicBezTo>
                <a:cubicBezTo>
                  <a:pt x="5899" y="1649299"/>
                  <a:pt x="-7806" y="1447294"/>
                  <a:pt x="0" y="1201154"/>
                </a:cubicBezTo>
                <a:cubicBezTo>
                  <a:pt x="7806" y="955014"/>
                  <a:pt x="-24697" y="808702"/>
                  <a:pt x="0" y="644522"/>
                </a:cubicBezTo>
                <a:cubicBezTo>
                  <a:pt x="24697" y="480342"/>
                  <a:pt x="-23842" y="231077"/>
                  <a:pt x="0" y="0"/>
                </a:cubicBezTo>
                <a:close/>
              </a:path>
              <a:path w="11462656" h="2929644" stroke="0" extrusionOk="0">
                <a:moveTo>
                  <a:pt x="0" y="0"/>
                </a:moveTo>
                <a:cubicBezTo>
                  <a:pt x="157619" y="-9973"/>
                  <a:pt x="288604" y="-3124"/>
                  <a:pt x="445021" y="0"/>
                </a:cubicBezTo>
                <a:cubicBezTo>
                  <a:pt x="601438" y="3124"/>
                  <a:pt x="802473" y="3398"/>
                  <a:pt x="1119295" y="0"/>
                </a:cubicBezTo>
                <a:cubicBezTo>
                  <a:pt x="1436117" y="-3398"/>
                  <a:pt x="1342058" y="11375"/>
                  <a:pt x="1449689" y="0"/>
                </a:cubicBezTo>
                <a:cubicBezTo>
                  <a:pt x="1557320" y="-11375"/>
                  <a:pt x="2029894" y="-10567"/>
                  <a:pt x="2238589" y="0"/>
                </a:cubicBezTo>
                <a:cubicBezTo>
                  <a:pt x="2447284" y="10567"/>
                  <a:pt x="2504747" y="-20147"/>
                  <a:pt x="2683610" y="0"/>
                </a:cubicBezTo>
                <a:cubicBezTo>
                  <a:pt x="2862473" y="20147"/>
                  <a:pt x="3005010" y="11337"/>
                  <a:pt x="3128631" y="0"/>
                </a:cubicBezTo>
                <a:cubicBezTo>
                  <a:pt x="3252252" y="-11337"/>
                  <a:pt x="3381834" y="13489"/>
                  <a:pt x="3459025" y="0"/>
                </a:cubicBezTo>
                <a:cubicBezTo>
                  <a:pt x="3536216" y="-13489"/>
                  <a:pt x="3845550" y="-16401"/>
                  <a:pt x="4018672" y="0"/>
                </a:cubicBezTo>
                <a:cubicBezTo>
                  <a:pt x="4191794" y="16401"/>
                  <a:pt x="4737787" y="40702"/>
                  <a:pt x="4922199" y="0"/>
                </a:cubicBezTo>
                <a:cubicBezTo>
                  <a:pt x="5106611" y="-40702"/>
                  <a:pt x="5262740" y="26720"/>
                  <a:pt x="5481847" y="0"/>
                </a:cubicBezTo>
                <a:cubicBezTo>
                  <a:pt x="5700954" y="-26720"/>
                  <a:pt x="5671887" y="1667"/>
                  <a:pt x="5812241" y="0"/>
                </a:cubicBezTo>
                <a:cubicBezTo>
                  <a:pt x="5952595" y="-1667"/>
                  <a:pt x="6432082" y="-20518"/>
                  <a:pt x="6715768" y="0"/>
                </a:cubicBezTo>
                <a:cubicBezTo>
                  <a:pt x="6999454" y="20518"/>
                  <a:pt x="7116223" y="-38705"/>
                  <a:pt x="7504668" y="0"/>
                </a:cubicBezTo>
                <a:cubicBezTo>
                  <a:pt x="7893113" y="38705"/>
                  <a:pt x="7754579" y="15910"/>
                  <a:pt x="7949689" y="0"/>
                </a:cubicBezTo>
                <a:cubicBezTo>
                  <a:pt x="8144799" y="-15910"/>
                  <a:pt x="8626148" y="20631"/>
                  <a:pt x="8853216" y="0"/>
                </a:cubicBezTo>
                <a:cubicBezTo>
                  <a:pt x="9080284" y="-20631"/>
                  <a:pt x="9079873" y="2387"/>
                  <a:pt x="9298237" y="0"/>
                </a:cubicBezTo>
                <a:cubicBezTo>
                  <a:pt x="9516601" y="-2387"/>
                  <a:pt x="9578658" y="21800"/>
                  <a:pt x="9857884" y="0"/>
                </a:cubicBezTo>
                <a:cubicBezTo>
                  <a:pt x="10137110" y="-21800"/>
                  <a:pt x="10148061" y="-1615"/>
                  <a:pt x="10302905" y="0"/>
                </a:cubicBezTo>
                <a:cubicBezTo>
                  <a:pt x="10457749" y="1615"/>
                  <a:pt x="10488921" y="9353"/>
                  <a:pt x="10633299" y="0"/>
                </a:cubicBezTo>
                <a:cubicBezTo>
                  <a:pt x="10777677" y="-9353"/>
                  <a:pt x="11165870" y="4761"/>
                  <a:pt x="11462656" y="0"/>
                </a:cubicBezTo>
                <a:cubicBezTo>
                  <a:pt x="11468243" y="248148"/>
                  <a:pt x="11439116" y="454680"/>
                  <a:pt x="11462656" y="644522"/>
                </a:cubicBezTo>
                <a:cubicBezTo>
                  <a:pt x="11486196" y="834364"/>
                  <a:pt x="11461200" y="1094681"/>
                  <a:pt x="11462656" y="1230450"/>
                </a:cubicBezTo>
                <a:cubicBezTo>
                  <a:pt x="11464112" y="1366219"/>
                  <a:pt x="11456307" y="1572211"/>
                  <a:pt x="11462656" y="1757786"/>
                </a:cubicBezTo>
                <a:cubicBezTo>
                  <a:pt x="11469005" y="1943361"/>
                  <a:pt x="11460341" y="2052928"/>
                  <a:pt x="11462656" y="2343715"/>
                </a:cubicBezTo>
                <a:cubicBezTo>
                  <a:pt x="11464971" y="2634502"/>
                  <a:pt x="11483232" y="2719731"/>
                  <a:pt x="11462656" y="2929644"/>
                </a:cubicBezTo>
                <a:cubicBezTo>
                  <a:pt x="11343865" y="2926393"/>
                  <a:pt x="11232945" y="2919162"/>
                  <a:pt x="11132262" y="2929644"/>
                </a:cubicBezTo>
                <a:cubicBezTo>
                  <a:pt x="11031579" y="2940126"/>
                  <a:pt x="10537043" y="2958128"/>
                  <a:pt x="10228735" y="2929644"/>
                </a:cubicBezTo>
                <a:cubicBezTo>
                  <a:pt x="9920427" y="2901160"/>
                  <a:pt x="9633084" y="2933964"/>
                  <a:pt x="9439834" y="2929644"/>
                </a:cubicBezTo>
                <a:cubicBezTo>
                  <a:pt x="9246584" y="2925324"/>
                  <a:pt x="9121479" y="2949653"/>
                  <a:pt x="8994814" y="2929644"/>
                </a:cubicBezTo>
                <a:cubicBezTo>
                  <a:pt x="8868149" y="2909635"/>
                  <a:pt x="8597322" y="2961508"/>
                  <a:pt x="8205913" y="2929644"/>
                </a:cubicBezTo>
                <a:cubicBezTo>
                  <a:pt x="7814504" y="2897780"/>
                  <a:pt x="7681951" y="2922619"/>
                  <a:pt x="7531639" y="2929644"/>
                </a:cubicBezTo>
                <a:cubicBezTo>
                  <a:pt x="7381327" y="2936669"/>
                  <a:pt x="7074995" y="2939290"/>
                  <a:pt x="6628112" y="2929644"/>
                </a:cubicBezTo>
                <a:cubicBezTo>
                  <a:pt x="6181229" y="2919998"/>
                  <a:pt x="6189571" y="2917983"/>
                  <a:pt x="5953838" y="2929644"/>
                </a:cubicBezTo>
                <a:cubicBezTo>
                  <a:pt x="5718105" y="2941305"/>
                  <a:pt x="5362330" y="2924962"/>
                  <a:pt x="5164938" y="2929644"/>
                </a:cubicBezTo>
                <a:cubicBezTo>
                  <a:pt x="4967546" y="2934326"/>
                  <a:pt x="4612910" y="2958461"/>
                  <a:pt x="4261411" y="2929644"/>
                </a:cubicBezTo>
                <a:cubicBezTo>
                  <a:pt x="3909912" y="2900827"/>
                  <a:pt x="3808982" y="2957791"/>
                  <a:pt x="3472510" y="2929644"/>
                </a:cubicBezTo>
                <a:cubicBezTo>
                  <a:pt x="3136038" y="2901497"/>
                  <a:pt x="2894414" y="2963989"/>
                  <a:pt x="2683610" y="2929644"/>
                </a:cubicBezTo>
                <a:cubicBezTo>
                  <a:pt x="2472806" y="2895299"/>
                  <a:pt x="2181289" y="2937908"/>
                  <a:pt x="1894710" y="2929644"/>
                </a:cubicBezTo>
                <a:cubicBezTo>
                  <a:pt x="1608131" y="2921380"/>
                  <a:pt x="1260221" y="2956475"/>
                  <a:pt x="991183" y="2929644"/>
                </a:cubicBezTo>
                <a:cubicBezTo>
                  <a:pt x="722145" y="2902813"/>
                  <a:pt x="784158" y="2914795"/>
                  <a:pt x="660788" y="2929644"/>
                </a:cubicBezTo>
                <a:cubicBezTo>
                  <a:pt x="537418" y="2944493"/>
                  <a:pt x="212406" y="2956407"/>
                  <a:pt x="0" y="2929644"/>
                </a:cubicBezTo>
                <a:cubicBezTo>
                  <a:pt x="21088" y="2823127"/>
                  <a:pt x="-6938" y="2565824"/>
                  <a:pt x="0" y="2431605"/>
                </a:cubicBezTo>
                <a:cubicBezTo>
                  <a:pt x="6938" y="2297386"/>
                  <a:pt x="-14751" y="1966272"/>
                  <a:pt x="0" y="1845676"/>
                </a:cubicBezTo>
                <a:cubicBezTo>
                  <a:pt x="14751" y="1725080"/>
                  <a:pt x="22553" y="1478040"/>
                  <a:pt x="0" y="1230450"/>
                </a:cubicBezTo>
                <a:cubicBezTo>
                  <a:pt x="-22553" y="982860"/>
                  <a:pt x="-26642" y="846782"/>
                  <a:pt x="0" y="615225"/>
                </a:cubicBezTo>
                <a:cubicBezTo>
                  <a:pt x="26642" y="383668"/>
                  <a:pt x="-23233" y="166669"/>
                  <a:pt x="0" y="0"/>
                </a:cubicBezTo>
                <a:close/>
              </a:path>
            </a:pathLst>
          </a:custGeom>
          <a:ln>
            <a:extLst>
              <a:ext uri="{C807C97D-BFC1-408E-A445-0C87EB9F89A2}">
                <ask:lineSketchStyleProps xmlns:ask="http://schemas.microsoft.com/office/drawing/2018/sketchyshapes" sd="1029104604">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r>
              <a:rPr lang="ca" sz="3200" b="1">
                <a:solidFill>
                  <a:schemeClr val="tx1"/>
                </a:solidFill>
                <a:latin typeface="Open Sans" panose="020B0606030504020204" pitchFamily="34" charset="0"/>
                <a:ea typeface="Open Sans" panose="020B0606030504020204" pitchFamily="34" charset="0"/>
                <a:cs typeface="Open Sans" panose="020B0606030504020204" pitchFamily="34" charset="0"/>
              </a:rPr>
              <a:t>Bossa de 450.000 euros</a:t>
            </a:r>
          </a:p>
          <a:p>
            <a:r>
              <a:rPr lang="ca" sz="3200" b="1">
                <a:solidFill>
                  <a:schemeClr val="tx1"/>
                </a:solidFill>
                <a:latin typeface="Open Sans" panose="020B0606030504020204" pitchFamily="34" charset="0"/>
                <a:ea typeface="Open Sans" panose="020B0606030504020204" pitchFamily="34" charset="0"/>
                <a:cs typeface="Open Sans" panose="020B0606030504020204" pitchFamily="34" charset="0"/>
              </a:rPr>
              <a:t>Import de la subvenció</a:t>
            </a:r>
            <a:r>
              <a:rPr lang="ca" sz="3200">
                <a:solidFill>
                  <a:schemeClr val="tx1"/>
                </a:solidFill>
                <a:latin typeface="Open Sans" panose="020B0606030504020204" pitchFamily="34" charset="0"/>
                <a:ea typeface="Open Sans" panose="020B0606030504020204" pitchFamily="34" charset="0"/>
                <a:cs typeface="Open Sans" panose="020B0606030504020204" pitchFamily="34" charset="0"/>
              </a:rPr>
              <a:t>: 20.000 – 30.000 €.</a:t>
            </a:r>
          </a:p>
          <a:p>
            <a:r>
              <a:rPr lang="ca" sz="2800">
                <a:solidFill>
                  <a:schemeClr val="tx1"/>
                </a:solidFill>
                <a:latin typeface="Open Sans"/>
                <a:ea typeface="Open Sans"/>
                <a:cs typeface="Open Sans"/>
              </a:rPr>
              <a:t>Si el pressupost del projecte és més alt, </a:t>
            </a:r>
            <a:r>
              <a:rPr lang="ca" sz="2800" u="sng">
                <a:solidFill>
                  <a:schemeClr val="tx1"/>
                </a:solidFill>
                <a:latin typeface="Open Sans"/>
                <a:ea typeface="Open Sans"/>
                <a:cs typeface="Open Sans"/>
              </a:rPr>
              <a:t>es pot finançar amb altres recursos</a:t>
            </a:r>
          </a:p>
          <a:p>
            <a:endParaRPr lang="ca-ES" sz="3200" u="sng">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ca-ES" sz="3200">
                <a:solidFill>
                  <a:schemeClr val="tx1"/>
                </a:solidFill>
                <a:latin typeface="Open Sans" panose="020B0606030504020204" pitchFamily="34" charset="0"/>
                <a:ea typeface="Open Sans" panose="020B0606030504020204" pitchFamily="34" charset="0"/>
                <a:cs typeface="Open Sans" panose="020B0606030504020204" pitchFamily="34" charset="0"/>
              </a:rPr>
              <a:t>Mínim 8 projectes màxim 15</a:t>
            </a:r>
          </a:p>
        </p:txBody>
      </p:sp>
      <p:sp>
        <p:nvSpPr>
          <p:cNvPr id="5" name="object 8">
            <a:extLst>
              <a:ext uri="{FF2B5EF4-FFF2-40B4-BE49-F238E27FC236}">
                <a16:creationId xmlns:a16="http://schemas.microsoft.com/office/drawing/2014/main" id="{FFC63BCC-2100-36AC-123F-F156CF27A661}"/>
              </a:ext>
            </a:extLst>
          </p:cNvPr>
          <p:cNvSpPr txBox="1">
            <a:spLocks/>
          </p:cNvSpPr>
          <p:nvPr/>
        </p:nvSpPr>
        <p:spPr>
          <a:xfrm>
            <a:off x="920000" y="757688"/>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Convocatòria Programa Acceleració</a:t>
            </a:r>
            <a:endParaRPr lang="es-ES"/>
          </a:p>
        </p:txBody>
      </p:sp>
    </p:spTree>
    <p:extLst>
      <p:ext uri="{BB962C8B-B14F-4D97-AF65-F5344CB8AC3E}">
        <p14:creationId xmlns:p14="http://schemas.microsoft.com/office/powerpoint/2010/main" val="277952163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1905B-9121-51D7-27C3-A341D4C40932}"/>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5E2D07B4-DCF7-DF15-CC7E-A14FFCFC4E56}"/>
              </a:ext>
            </a:extLst>
          </p:cNvPr>
          <p:cNvSpPr>
            <a:spLocks noGrp="1" noChangeArrowheads="1"/>
          </p:cNvSpPr>
          <p:nvPr>
            <p:ph type="title"/>
          </p:nvPr>
        </p:nvSpPr>
        <p:spPr>
          <a:xfrm>
            <a:off x="289629" y="167084"/>
            <a:ext cx="11725835" cy="1325563"/>
          </a:xfrm>
        </p:spPr>
        <p:txBody>
          <a:bodyPr/>
          <a:lstStyle/>
          <a:p>
            <a:r>
              <a:rPr lang="ca" b="1" noProof="0">
                <a:latin typeface="Open Sans Light" panose="020B0306030504020204" pitchFamily="34" charset="0"/>
              </a:rPr>
              <a:t>Objectius de la convocatòria</a:t>
            </a:r>
            <a:endParaRPr lang="en-US" b="1" noProof="0">
              <a:latin typeface="Open Sans Light" panose="020B0306030504020204" pitchFamily="34" charset="0"/>
            </a:endParaRPr>
          </a:p>
        </p:txBody>
      </p:sp>
      <p:sp>
        <p:nvSpPr>
          <p:cNvPr id="5" name="TextBox 4">
            <a:extLst>
              <a:ext uri="{FF2B5EF4-FFF2-40B4-BE49-F238E27FC236}">
                <a16:creationId xmlns:a16="http://schemas.microsoft.com/office/drawing/2014/main" id="{E0ADC3F5-DCBA-4B28-8CBC-A1E1E4A1AC15}"/>
              </a:ext>
            </a:extLst>
          </p:cNvPr>
          <p:cNvSpPr txBox="1"/>
          <p:nvPr/>
        </p:nvSpPr>
        <p:spPr>
          <a:xfrm>
            <a:off x="1499864" y="1808090"/>
            <a:ext cx="10148057" cy="1015663"/>
          </a:xfrm>
          <a:prstGeom prst="rect">
            <a:avLst/>
          </a:prstGeom>
          <a:noFill/>
        </p:spPr>
        <p:txBody>
          <a:bodyPr wrap="square">
            <a:spAutoFit/>
          </a:bodyPr>
          <a:lstStyle/>
          <a:p>
            <a:r>
              <a:rPr lang="ca" sz="2000" noProof="0">
                <a:latin typeface="Open Sans" panose="020B0606030504020204" pitchFamily="34" charset="0"/>
                <a:ea typeface="Open Sans" panose="020B0606030504020204" pitchFamily="34" charset="0"/>
                <a:cs typeface="Open Sans" panose="020B0606030504020204" pitchFamily="34" charset="0"/>
              </a:rPr>
              <a:t>Facilitar la innovació i el desenvolupament d’un Mínim Producte Viable (MPV)</a:t>
            </a:r>
          </a:p>
          <a:p>
            <a:pPr marL="358775" lvl="1" indent="-285750">
              <a:buFont typeface="Wingdings" panose="05000000000000000000" pitchFamily="2" charset="2"/>
              <a:buChar char="Ø"/>
            </a:pPr>
            <a:r>
              <a:rPr lang="ca" sz="2000" noProof="0">
                <a:latin typeface="Open Sans" panose="020B0606030504020204" pitchFamily="34" charset="0"/>
                <a:ea typeface="Open Sans" panose="020B0606030504020204" pitchFamily="34" charset="0"/>
                <a:cs typeface="Open Sans" panose="020B0606030504020204" pitchFamily="34" charset="0"/>
              </a:rPr>
              <a:t>Transformar </a:t>
            </a:r>
            <a:r>
              <a:rPr lang="ca" sz="2000" b="1" noProof="0">
                <a:latin typeface="Open Sans" panose="020B0606030504020204" pitchFamily="34" charset="0"/>
                <a:ea typeface="Open Sans" panose="020B0606030504020204" pitchFamily="34" charset="0"/>
                <a:cs typeface="Open Sans" panose="020B0606030504020204" pitchFamily="34" charset="0"/>
              </a:rPr>
              <a:t>idees innovadores en </a:t>
            </a:r>
            <a:r>
              <a:rPr lang="ca" sz="2000" b="1">
                <a:latin typeface="Open Sans" panose="020B0606030504020204" pitchFamily="34" charset="0"/>
                <a:ea typeface="Open Sans" panose="020B0606030504020204" pitchFamily="34" charset="0"/>
                <a:cs typeface="Open Sans" panose="020B0606030504020204" pitchFamily="34" charset="0"/>
              </a:rPr>
              <a:t>MPV</a:t>
            </a:r>
            <a:r>
              <a:rPr lang="ca" sz="2000" b="1" noProof="0">
                <a:latin typeface="Open Sans" panose="020B0606030504020204" pitchFamily="34" charset="0"/>
                <a:ea typeface="Open Sans" panose="020B0606030504020204" pitchFamily="34" charset="0"/>
                <a:cs typeface="Open Sans" panose="020B0606030504020204" pitchFamily="34" charset="0"/>
              </a:rPr>
              <a:t> </a:t>
            </a:r>
            <a:r>
              <a:rPr lang="ca" sz="2000" noProof="0">
                <a:latin typeface="Open Sans" panose="020B0606030504020204" pitchFamily="34" charset="0"/>
                <a:ea typeface="Open Sans" panose="020B0606030504020204" pitchFamily="34" charset="0"/>
                <a:cs typeface="Open Sans" panose="020B0606030504020204" pitchFamily="34" charset="0"/>
              </a:rPr>
              <a:t>mitjançant IA, IoT, Blockchain, robòtica i materials sostenibles...</a:t>
            </a:r>
          </a:p>
        </p:txBody>
      </p:sp>
      <p:sp>
        <p:nvSpPr>
          <p:cNvPr id="6" name="TextBox 5">
            <a:extLst>
              <a:ext uri="{FF2B5EF4-FFF2-40B4-BE49-F238E27FC236}">
                <a16:creationId xmlns:a16="http://schemas.microsoft.com/office/drawing/2014/main" id="{46986EA1-B920-A2C1-B1B9-A3E87784BE10}"/>
              </a:ext>
            </a:extLst>
          </p:cNvPr>
          <p:cNvSpPr txBox="1"/>
          <p:nvPr/>
        </p:nvSpPr>
        <p:spPr>
          <a:xfrm>
            <a:off x="1484532" y="3177101"/>
            <a:ext cx="10515600" cy="1015663"/>
          </a:xfrm>
          <a:prstGeom prst="rect">
            <a:avLst/>
          </a:prstGeom>
          <a:noFill/>
        </p:spPr>
        <p:txBody>
          <a:bodyPr wrap="square">
            <a:spAutoFit/>
          </a:bodyPr>
          <a:lstStyle/>
          <a:p>
            <a:r>
              <a:rPr lang="ca" sz="2000" noProof="0">
                <a:latin typeface="Open Sans" panose="020B0606030504020204" pitchFamily="34" charset="0"/>
                <a:ea typeface="Open Sans" panose="020B0606030504020204" pitchFamily="34" charset="0"/>
                <a:cs typeface="Open Sans" panose="020B0606030504020204" pitchFamily="34" charset="0"/>
              </a:rPr>
              <a:t>Millorar l'escala i la comercialització de solucions innovadores ja testejades</a:t>
            </a:r>
          </a:p>
          <a:p>
            <a:pPr marL="174625" lvl="1" indent="11113">
              <a:buFont typeface="Wingdings" panose="05000000000000000000" pitchFamily="2" charset="2"/>
              <a:buChar char="Ø"/>
            </a:pPr>
            <a:r>
              <a:rPr lang="ca" sz="2000" noProof="0">
                <a:latin typeface="Open Sans" panose="020B0606030504020204" pitchFamily="34" charset="0"/>
                <a:ea typeface="Open Sans" panose="020B0606030504020204" pitchFamily="34" charset="0"/>
                <a:cs typeface="Open Sans" panose="020B0606030504020204" pitchFamily="34" charset="0"/>
              </a:rPr>
              <a:t>Transformar </a:t>
            </a:r>
            <a:r>
              <a:rPr lang="ca" sz="2000" b="1" noProof="0">
                <a:latin typeface="Open Sans" panose="020B0606030504020204" pitchFamily="34" charset="0"/>
                <a:ea typeface="Open Sans" panose="020B0606030504020204" pitchFamily="34" charset="0"/>
                <a:cs typeface="Open Sans" panose="020B0606030504020204" pitchFamily="34" charset="0"/>
              </a:rPr>
              <a:t>projectes pilot o les primeres etapes de desenvolupament en models de negoci factibles </a:t>
            </a:r>
            <a:r>
              <a:rPr lang="ca" sz="2000" noProof="0">
                <a:latin typeface="Open Sans" panose="020B0606030504020204" pitchFamily="34" charset="0"/>
                <a:ea typeface="Open Sans" panose="020B0606030504020204" pitchFamily="34" charset="0"/>
                <a:cs typeface="Open Sans" panose="020B0606030504020204" pitchFamily="34" charset="0"/>
              </a:rPr>
              <a:t>per a l'entrada al mercat</a:t>
            </a:r>
          </a:p>
        </p:txBody>
      </p:sp>
      <p:sp>
        <p:nvSpPr>
          <p:cNvPr id="8" name="TextBox 7">
            <a:extLst>
              <a:ext uri="{FF2B5EF4-FFF2-40B4-BE49-F238E27FC236}">
                <a16:creationId xmlns:a16="http://schemas.microsoft.com/office/drawing/2014/main" id="{A668F4EE-FE28-1B5D-330D-39D401E59493}"/>
              </a:ext>
            </a:extLst>
          </p:cNvPr>
          <p:cNvSpPr txBox="1"/>
          <p:nvPr/>
        </p:nvSpPr>
        <p:spPr>
          <a:xfrm>
            <a:off x="1503982" y="4727940"/>
            <a:ext cx="10699372" cy="1015663"/>
          </a:xfrm>
          <a:prstGeom prst="rect">
            <a:avLst/>
          </a:prstGeom>
          <a:noFill/>
        </p:spPr>
        <p:txBody>
          <a:bodyPr wrap="square">
            <a:spAutoFit/>
          </a:bodyPr>
          <a:lstStyle/>
          <a:p>
            <a:r>
              <a:rPr lang="ca" sz="2000" noProof="0">
                <a:latin typeface="Open Sans" panose="020B0606030504020204" pitchFamily="34" charset="0"/>
                <a:ea typeface="Open Sans" panose="020B0606030504020204" pitchFamily="34" charset="0"/>
                <a:cs typeface="Open Sans" panose="020B0606030504020204" pitchFamily="34" charset="0"/>
              </a:rPr>
              <a:t>Reforçar la col·laboració dins de l'ecosistema</a:t>
            </a:r>
          </a:p>
          <a:p>
            <a:pPr marL="446088" lvl="1" indent="-285750">
              <a:buFont typeface="Wingdings" panose="05000000000000000000" pitchFamily="2" charset="2"/>
              <a:buChar char="Ø"/>
            </a:pPr>
            <a:r>
              <a:rPr lang="ca" sz="2000" noProof="0">
                <a:latin typeface="Open Sans" panose="020B0606030504020204" pitchFamily="34" charset="0"/>
                <a:ea typeface="Open Sans" panose="020B0606030504020204" pitchFamily="34" charset="0"/>
                <a:cs typeface="Open Sans" panose="020B0606030504020204" pitchFamily="34" charset="0"/>
              </a:rPr>
              <a:t>Foment de </a:t>
            </a:r>
            <a:r>
              <a:rPr lang="ca" sz="2000" b="1" noProof="0">
                <a:latin typeface="Open Sans" panose="020B0606030504020204" pitchFamily="34" charset="0"/>
                <a:ea typeface="Open Sans" panose="020B0606030504020204" pitchFamily="34" charset="0"/>
                <a:cs typeface="Open Sans" panose="020B0606030504020204" pitchFamily="34" charset="0"/>
              </a:rPr>
              <a:t>la col·laboració i iniciatives conjuntes </a:t>
            </a:r>
            <a:r>
              <a:rPr lang="ca" sz="2000" noProof="0">
                <a:latin typeface="Open Sans" panose="020B0606030504020204" pitchFamily="34" charset="0"/>
                <a:ea typeface="Open Sans" panose="020B0606030504020204" pitchFamily="34" charset="0"/>
                <a:cs typeface="Open Sans" panose="020B0606030504020204" pitchFamily="34" charset="0"/>
              </a:rPr>
              <a:t>en el sector del turisme de negocis (Business Events – BE)</a:t>
            </a:r>
          </a:p>
        </p:txBody>
      </p:sp>
      <p:pic>
        <p:nvPicPr>
          <p:cNvPr id="3" name="Graphic 2" descr="Continuous Improvement with solid fill">
            <a:extLst>
              <a:ext uri="{FF2B5EF4-FFF2-40B4-BE49-F238E27FC236}">
                <a16:creationId xmlns:a16="http://schemas.microsoft.com/office/drawing/2014/main" id="{5B8826C4-C30B-CD5A-735F-62CCCABB4F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961" y="1856219"/>
            <a:ext cx="914400" cy="914400"/>
          </a:xfrm>
          <a:prstGeom prst="rect">
            <a:avLst/>
          </a:prstGeom>
        </p:spPr>
      </p:pic>
      <p:pic>
        <p:nvPicPr>
          <p:cNvPr id="7" name="Graphic 6" descr="Label with solid fill">
            <a:extLst>
              <a:ext uri="{FF2B5EF4-FFF2-40B4-BE49-F238E27FC236}">
                <a16:creationId xmlns:a16="http://schemas.microsoft.com/office/drawing/2014/main" id="{8F753AAA-A02C-AFA6-695D-1598EF73EE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961" y="3315977"/>
            <a:ext cx="914400" cy="914400"/>
          </a:xfrm>
          <a:prstGeom prst="rect">
            <a:avLst/>
          </a:prstGeom>
        </p:spPr>
      </p:pic>
      <p:pic>
        <p:nvPicPr>
          <p:cNvPr id="11" name="Graphic 10" descr="Cheers with solid fill">
            <a:extLst>
              <a:ext uri="{FF2B5EF4-FFF2-40B4-BE49-F238E27FC236}">
                <a16:creationId xmlns:a16="http://schemas.microsoft.com/office/drawing/2014/main" id="{2DBB688B-F174-1746-9E17-FFA8E92ABF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961" y="4775735"/>
            <a:ext cx="914400" cy="914400"/>
          </a:xfrm>
          <a:prstGeom prst="rect">
            <a:avLst/>
          </a:prstGeom>
        </p:spPr>
      </p:pic>
    </p:spTree>
    <p:extLst>
      <p:ext uri="{BB962C8B-B14F-4D97-AF65-F5344CB8AC3E}">
        <p14:creationId xmlns:p14="http://schemas.microsoft.com/office/powerpoint/2010/main" val="60899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32090" y="1671014"/>
            <a:ext cx="10293109" cy="3463128"/>
          </a:xfrm>
          <a:prstGeom prst="rect">
            <a:avLst/>
          </a:prstGeom>
        </p:spPr>
        <p:txBody>
          <a:bodyPr vert="horz" wrap="square" lIns="0" tIns="114935" rIns="0" bIns="0" rtlCol="0">
            <a:spAutoFit/>
          </a:bodyPr>
          <a:lstStyle/>
          <a:p>
            <a:r>
              <a:rPr lang="ca-ES" sz="2000" b="1">
                <a:latin typeface="Open Sans"/>
                <a:ea typeface="Open Sans"/>
                <a:cs typeface="Open Sans"/>
              </a:rPr>
              <a:t>Podran ser entitats beneficiàries de les subvencions:</a:t>
            </a:r>
          </a:p>
          <a:p>
            <a:pPr marL="285750" indent="-285750">
              <a:buFont typeface="Arial" panose="020B0604020202020204" pitchFamily="34" charset="0"/>
              <a:buChar char="•"/>
            </a:pPr>
            <a:r>
              <a:rPr lang="ca-ES" sz="2000">
                <a:latin typeface="Open Sans"/>
                <a:ea typeface="Open Sans"/>
                <a:cs typeface="Open Sans"/>
              </a:rPr>
              <a:t>Les petites i mitjanes empreses (</a:t>
            </a:r>
            <a:r>
              <a:rPr lang="ca-ES" sz="2000" err="1">
                <a:latin typeface="Open Sans"/>
                <a:ea typeface="Open Sans"/>
                <a:cs typeface="Open Sans"/>
              </a:rPr>
              <a:t>PIMEs</a:t>
            </a:r>
            <a:r>
              <a:rPr lang="ca-ES" sz="2000">
                <a:latin typeface="Open Sans"/>
                <a:ea typeface="Open Sans"/>
                <a:cs typeface="Open Sans"/>
              </a:rPr>
              <a:t>) amb seu social a Catalunya.</a:t>
            </a:r>
          </a:p>
          <a:p>
            <a:pPr marL="285750" indent="-285750">
              <a:buFont typeface="Arial" panose="020B0604020202020204" pitchFamily="34" charset="0"/>
              <a:buChar char="•"/>
            </a:pPr>
            <a:r>
              <a:rPr lang="ca-ES" sz="2000">
                <a:latin typeface="Open Sans"/>
                <a:ea typeface="Open Sans"/>
                <a:cs typeface="Open Sans"/>
              </a:rPr>
              <a:t>Les agrupacions de quatre entitats, com a màxim, en les quals:</a:t>
            </a:r>
          </a:p>
          <a:p>
            <a:pPr marL="742950" lvl="1" indent="-285750">
              <a:buFont typeface="Arial" panose="020B0604020202020204" pitchFamily="34" charset="0"/>
              <a:buChar char="•"/>
            </a:pPr>
            <a:r>
              <a:rPr lang="ca-ES" sz="2000">
                <a:latin typeface="Open Sans"/>
                <a:ea typeface="Open Sans"/>
                <a:cs typeface="Open Sans"/>
              </a:rPr>
              <a:t>Totes les entitats són PIMES o</a:t>
            </a:r>
          </a:p>
          <a:p>
            <a:pPr marL="742950" lvl="1" indent="-285750">
              <a:buFont typeface="Arial" panose="020B0604020202020204" pitchFamily="34" charset="0"/>
              <a:buChar char="•"/>
            </a:pPr>
            <a:r>
              <a:rPr lang="ca-ES" sz="2000">
                <a:latin typeface="Open Sans"/>
                <a:ea typeface="Open Sans"/>
                <a:cs typeface="Open Sans"/>
              </a:rPr>
              <a:t>L'agrupació inclou mínim una PIME i mínim una entitat pública, privada o sense ànim de lucre que sigui instrumental per a la realització del projecte.</a:t>
            </a:r>
          </a:p>
          <a:p>
            <a:pPr>
              <a:lnSpc>
                <a:spcPct val="100000"/>
              </a:lnSpc>
            </a:pPr>
            <a:endParaRPr>
              <a:latin typeface="Open Sans"/>
              <a:ea typeface="Open Sans"/>
              <a:cs typeface="Open Sans"/>
            </a:endParaRPr>
          </a:p>
          <a:p>
            <a:pPr>
              <a:lnSpc>
                <a:spcPct val="100000"/>
              </a:lnSpc>
              <a:spcBef>
                <a:spcPts val="95"/>
              </a:spcBef>
            </a:pPr>
            <a:endParaRPr>
              <a:latin typeface="Open Sans"/>
              <a:ea typeface="Open Sans"/>
              <a:cs typeface="Open Sans"/>
            </a:endParaRPr>
          </a:p>
          <a:p>
            <a:pPr marL="327660">
              <a:lnSpc>
                <a:spcPct val="100000"/>
              </a:lnSpc>
            </a:pPr>
            <a:r>
              <a:rPr spc="-20" err="1">
                <a:solidFill>
                  <a:srgbClr val="00AFEF"/>
                </a:solidFill>
                <a:latin typeface="Open Sans"/>
                <a:ea typeface="Open Sans"/>
                <a:cs typeface="Open Sans"/>
              </a:rPr>
              <a:t>Consell</a:t>
            </a:r>
            <a:r>
              <a:rPr spc="-20">
                <a:solidFill>
                  <a:srgbClr val="00AFEF"/>
                </a:solidFill>
                <a:latin typeface="Open Sans"/>
                <a:ea typeface="Open Sans"/>
                <a:cs typeface="Open Sans"/>
              </a:rPr>
              <a:t>:</a:t>
            </a:r>
            <a:endParaRPr>
              <a:latin typeface="Open Sans"/>
              <a:ea typeface="Open Sans"/>
              <a:cs typeface="Open Sans"/>
            </a:endParaRPr>
          </a:p>
          <a:p>
            <a:pPr marL="12700">
              <a:lnSpc>
                <a:spcPct val="100000"/>
              </a:lnSpc>
              <a:spcBef>
                <a:spcPts val="795"/>
              </a:spcBef>
            </a:pPr>
            <a:r>
              <a:rPr i="1" spc="10">
                <a:latin typeface="Open Sans"/>
                <a:ea typeface="Open Sans"/>
                <a:cs typeface="Open Sans"/>
              </a:rPr>
              <a:t>No</a:t>
            </a:r>
            <a:r>
              <a:rPr i="1" spc="80">
                <a:latin typeface="Open Sans"/>
                <a:ea typeface="Open Sans"/>
                <a:cs typeface="Open Sans"/>
              </a:rPr>
              <a:t> </a:t>
            </a:r>
            <a:r>
              <a:rPr lang="ca-ES" i="1" spc="10">
                <a:latin typeface="Open Sans"/>
                <a:ea typeface="Open Sans"/>
                <a:cs typeface="Open Sans"/>
              </a:rPr>
              <a:t>estàs segur/a que la teva </a:t>
            </a:r>
            <a:r>
              <a:rPr i="1" spc="50" err="1">
                <a:latin typeface="Open Sans"/>
                <a:ea typeface="Open Sans"/>
                <a:cs typeface="Open Sans"/>
              </a:rPr>
              <a:t>empresa</a:t>
            </a:r>
            <a:r>
              <a:rPr i="1" spc="60">
                <a:latin typeface="Open Sans"/>
                <a:ea typeface="Open Sans"/>
                <a:cs typeface="Open Sans"/>
              </a:rPr>
              <a:t> </a:t>
            </a:r>
            <a:r>
              <a:rPr i="1" spc="10" err="1">
                <a:latin typeface="Open Sans"/>
                <a:ea typeface="Open Sans"/>
                <a:cs typeface="Open Sans"/>
              </a:rPr>
              <a:t>és</a:t>
            </a:r>
            <a:r>
              <a:rPr i="1" spc="90">
                <a:latin typeface="Open Sans"/>
                <a:ea typeface="Open Sans"/>
                <a:cs typeface="Open Sans"/>
              </a:rPr>
              <a:t> </a:t>
            </a:r>
            <a:r>
              <a:rPr i="1" spc="55">
                <a:latin typeface="Open Sans"/>
                <a:ea typeface="Open Sans"/>
                <a:cs typeface="Open Sans"/>
              </a:rPr>
              <a:t>un</a:t>
            </a:r>
            <a:r>
              <a:rPr i="1" spc="80">
                <a:latin typeface="Open Sans"/>
                <a:ea typeface="Open Sans"/>
                <a:cs typeface="Open Sans"/>
              </a:rPr>
              <a:t> </a:t>
            </a:r>
            <a:r>
              <a:rPr i="1" spc="10">
                <a:latin typeface="Open Sans"/>
                <a:ea typeface="Open Sans"/>
                <a:cs typeface="Open Sans"/>
              </a:rPr>
              <a:t>PIME?</a:t>
            </a:r>
            <a:r>
              <a:rPr i="1" spc="95">
                <a:latin typeface="Open Sans"/>
                <a:ea typeface="Open Sans"/>
                <a:cs typeface="Open Sans"/>
              </a:rPr>
              <a:t> </a:t>
            </a:r>
            <a:r>
              <a:rPr lang="ca-ES" i="1" spc="10">
                <a:latin typeface="Open Sans"/>
                <a:ea typeface="Open Sans"/>
                <a:cs typeface="Open Sans"/>
              </a:rPr>
              <a:t>Comprova-ho</a:t>
            </a:r>
            <a:r>
              <a:rPr i="1" spc="70">
                <a:latin typeface="Open Sans"/>
                <a:ea typeface="Open Sans"/>
                <a:cs typeface="Open Sans"/>
              </a:rPr>
              <a:t> </a:t>
            </a:r>
            <a:r>
              <a:rPr lang="ca-ES" i="1" spc="70">
                <a:latin typeface="Open Sans"/>
                <a:ea typeface="Open Sans"/>
                <a:cs typeface="Open Sans"/>
              </a:rPr>
              <a:t>l</a:t>
            </a:r>
            <a:r>
              <a:rPr lang="ca-ES" i="1" spc="10">
                <a:latin typeface="Open Sans"/>
                <a:ea typeface="Open Sans"/>
                <a:cs typeface="Open Sans"/>
              </a:rPr>
              <a:t>a definició de </a:t>
            </a:r>
            <a:r>
              <a:rPr i="1" spc="10">
                <a:latin typeface="Open Sans"/>
                <a:ea typeface="Open Sans"/>
                <a:cs typeface="Open Sans"/>
              </a:rPr>
              <a:t>PIME</a:t>
            </a:r>
            <a:r>
              <a:rPr i="1" spc="90">
                <a:latin typeface="Open Sans"/>
                <a:ea typeface="Open Sans"/>
                <a:cs typeface="Open Sans"/>
              </a:rPr>
              <a:t> </a:t>
            </a:r>
            <a:r>
              <a:rPr i="1" spc="10" err="1">
                <a:latin typeface="Open Sans"/>
                <a:ea typeface="Open Sans"/>
                <a:cs typeface="Open Sans"/>
              </a:rPr>
              <a:t>segons</a:t>
            </a:r>
            <a:r>
              <a:rPr i="1" spc="60">
                <a:latin typeface="Open Sans"/>
                <a:ea typeface="Open Sans"/>
                <a:cs typeface="Open Sans"/>
              </a:rPr>
              <a:t> </a:t>
            </a:r>
            <a:r>
              <a:rPr lang="ca-ES" i="1" spc="60">
                <a:latin typeface="Open Sans"/>
                <a:ea typeface="Open Sans"/>
                <a:cs typeface="Open Sans"/>
              </a:rPr>
              <a:t>l</a:t>
            </a:r>
            <a:r>
              <a:rPr i="1" spc="10">
                <a:latin typeface="Open Sans"/>
                <a:ea typeface="Open Sans"/>
                <a:cs typeface="Open Sans"/>
              </a:rPr>
              <a:t>a</a:t>
            </a:r>
            <a:r>
              <a:rPr i="1" spc="80">
                <a:latin typeface="Open Sans"/>
                <a:ea typeface="Open Sans"/>
                <a:cs typeface="Open Sans"/>
              </a:rPr>
              <a:t> </a:t>
            </a:r>
            <a:r>
              <a:rPr i="1" u="sng" spc="10">
                <a:solidFill>
                  <a:srgbClr val="00AFEF"/>
                </a:solidFill>
                <a:uFill>
                  <a:solidFill>
                    <a:srgbClr val="00AFEF"/>
                  </a:solidFill>
                </a:uFill>
                <a:latin typeface="Open Sans"/>
                <a:ea typeface="Open Sans"/>
                <a:cs typeface="Open Sans"/>
                <a:hlinkClick r:id="rId3"/>
              </a:rPr>
              <a:t>UE</a:t>
            </a:r>
            <a:r>
              <a:rPr i="1" u="sng" spc="100">
                <a:solidFill>
                  <a:srgbClr val="00AFEF"/>
                </a:solidFill>
                <a:uFill>
                  <a:solidFill>
                    <a:srgbClr val="00AFEF"/>
                  </a:solidFill>
                </a:uFill>
                <a:latin typeface="Open Sans"/>
                <a:ea typeface="Open Sans"/>
                <a:cs typeface="Open Sans"/>
                <a:hlinkClick r:id="rId3"/>
              </a:rPr>
              <a:t> </a:t>
            </a:r>
            <a:r>
              <a:rPr i="1" u="sng" spc="10" err="1">
                <a:solidFill>
                  <a:srgbClr val="00AFEF"/>
                </a:solidFill>
                <a:uFill>
                  <a:solidFill>
                    <a:srgbClr val="00AFEF"/>
                  </a:solidFill>
                </a:uFill>
                <a:latin typeface="Open Sans"/>
                <a:ea typeface="Open Sans"/>
                <a:cs typeface="Open Sans"/>
                <a:hlinkClick r:id="rId3"/>
              </a:rPr>
              <a:t>recomanació</a:t>
            </a:r>
            <a:r>
              <a:rPr i="1" u="sng" spc="70">
                <a:solidFill>
                  <a:srgbClr val="00AFEF"/>
                </a:solidFill>
                <a:uFill>
                  <a:solidFill>
                    <a:srgbClr val="00AFEF"/>
                  </a:solidFill>
                </a:uFill>
                <a:latin typeface="Open Sans"/>
                <a:ea typeface="Open Sans"/>
                <a:cs typeface="Open Sans"/>
                <a:hlinkClick r:id="rId3"/>
              </a:rPr>
              <a:t> </a:t>
            </a:r>
            <a:r>
              <a:rPr i="1" u="sng" spc="-10">
                <a:solidFill>
                  <a:srgbClr val="00AFEF"/>
                </a:solidFill>
                <a:uFill>
                  <a:solidFill>
                    <a:srgbClr val="00AFEF"/>
                  </a:solidFill>
                </a:uFill>
                <a:latin typeface="Open Sans"/>
                <a:ea typeface="Open Sans"/>
                <a:cs typeface="Open Sans"/>
                <a:hlinkClick r:id="rId3"/>
              </a:rPr>
              <a:t>2003/361 </a:t>
            </a:r>
            <a:r>
              <a:rPr i="1" u="none" spc="-10">
                <a:latin typeface="Open Sans"/>
                <a:ea typeface="Open Sans"/>
                <a:cs typeface="Open Sans"/>
              </a:rPr>
              <a:t>.</a:t>
            </a:r>
            <a:endParaRPr>
              <a:latin typeface="Open Sans"/>
              <a:ea typeface="Open Sans"/>
              <a:cs typeface="Open Sans"/>
            </a:endParaRPr>
          </a:p>
        </p:txBody>
      </p:sp>
      <p:pic>
        <p:nvPicPr>
          <p:cNvPr id="10" name="object 10"/>
          <p:cNvPicPr/>
          <p:nvPr/>
        </p:nvPicPr>
        <p:blipFill>
          <a:blip r:embed="rId4" cstate="print"/>
          <a:stretch>
            <a:fillRect/>
          </a:stretch>
        </p:blipFill>
        <p:spPr>
          <a:xfrm>
            <a:off x="188013" y="4301085"/>
            <a:ext cx="647857" cy="707540"/>
          </a:xfrm>
          <a:prstGeom prst="rect">
            <a:avLst/>
          </a:prstGeom>
        </p:spPr>
      </p:pic>
      <p:sp>
        <p:nvSpPr>
          <p:cNvPr id="14" name="object 8">
            <a:extLst>
              <a:ext uri="{FF2B5EF4-FFF2-40B4-BE49-F238E27FC236}">
                <a16:creationId xmlns:a16="http://schemas.microsoft.com/office/drawing/2014/main" id="{FFC63BCC-2100-36AC-123F-F156CF27A661}"/>
              </a:ext>
            </a:extLst>
          </p:cNvPr>
          <p:cNvSpPr txBox="1">
            <a:spLocks/>
          </p:cNvSpPr>
          <p:nvPr/>
        </p:nvSpPr>
        <p:spPr>
          <a:xfrm>
            <a:off x="920001" y="300488"/>
            <a:ext cx="10351997" cy="690574"/>
          </a:xfrm>
          <a:prstGeom prst="rect">
            <a:avLst/>
          </a:prstGeom>
        </p:spPr>
        <p:txBody>
          <a:bodyPr vert="horz" wrap="square" lIns="0" tIns="13335" rIns="0" bIns="0" rtlCol="0">
            <a:spAutoFit/>
          </a:bodyPr>
          <a:lstStyle>
            <a:lvl1pPr algn="ctr">
              <a:defRPr sz="4400" b="1">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spcBef>
                <a:spcPts val="105"/>
              </a:spcBef>
              <a:tabLst>
                <a:tab pos="7941309" algn="l"/>
              </a:tabLst>
            </a:pPr>
            <a:r>
              <a:rPr lang="ca"/>
              <a:t>Qui es pot presentar</a:t>
            </a:r>
            <a:endParaRPr lang="es-ES"/>
          </a:p>
        </p:txBody>
      </p:sp>
    </p:spTree>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40A4-62A5-8F08-EE5A-D2BAA0A37BCB}"/>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8A724D9E-A768-D14B-4756-29B934E1F025}"/>
              </a:ext>
            </a:extLst>
          </p:cNvPr>
          <p:cNvSpPr>
            <a:spLocks noGrp="1" noChangeArrowheads="1"/>
          </p:cNvSpPr>
          <p:nvPr>
            <p:ph type="title"/>
          </p:nvPr>
        </p:nvSpPr>
        <p:spPr/>
        <p:txBody>
          <a:bodyPr/>
          <a:lstStyle/>
          <a:p>
            <a:r>
              <a:rPr lang="ca" sz="4000">
                <a:ln w="0"/>
                <a:effectLst>
                  <a:outerShdw blurRad="38100" dist="25400" dir="5400000" algn="ctr" rotWithShape="0">
                    <a:srgbClr val="6E747A">
                      <a:alpha val="43000"/>
                    </a:srgbClr>
                  </a:outerShdw>
                </a:effectLst>
              </a:rPr>
              <a:t>Àmbits en els que es poden centrar els projectes</a:t>
            </a:r>
          </a:p>
        </p:txBody>
      </p:sp>
      <p:pic>
        <p:nvPicPr>
          <p:cNvPr id="5" name="Picture 4" descr="A group of buildings and buildings&#10;&#10;Description automatically generated">
            <a:extLst>
              <a:ext uri="{FF2B5EF4-FFF2-40B4-BE49-F238E27FC236}">
                <a16:creationId xmlns:a16="http://schemas.microsoft.com/office/drawing/2014/main" id="{E34C260B-9FD1-E758-3F2B-8C273B05E76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166803" y="1845454"/>
            <a:ext cx="3345441" cy="3309468"/>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D0895417-2F9E-1DE9-10C1-0E324DA0C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714" y="1528504"/>
            <a:ext cx="4947772" cy="4424371"/>
          </a:xfrm>
          <a:prstGeom prst="rect">
            <a:avLst/>
          </a:prstGeom>
        </p:spPr>
      </p:pic>
    </p:spTree>
    <p:extLst>
      <p:ext uri="{BB962C8B-B14F-4D97-AF65-F5344CB8AC3E}">
        <p14:creationId xmlns:p14="http://schemas.microsoft.com/office/powerpoint/2010/main" val="31062317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80727D296A84DAFA98C6495C53B8A" ma:contentTypeVersion="15" ma:contentTypeDescription="Create a new document." ma:contentTypeScope="" ma:versionID="d07ae9a406559ea968f9899970143a17">
  <xsd:schema xmlns:xsd="http://www.w3.org/2001/XMLSchema" xmlns:xs="http://www.w3.org/2001/XMLSchema" xmlns:p="http://schemas.microsoft.com/office/2006/metadata/properties" xmlns:ns2="203200cb-1f7a-4e25-9300-082d504b8242" xmlns:ns3="b23335cc-15ce-4ba3-b31d-6ab6674ee18c" targetNamespace="http://schemas.microsoft.com/office/2006/metadata/properties" ma:root="true" ma:fieldsID="f7973f52776925c5e887e6e092fb1a7b" ns2:_="" ns3:_="">
    <xsd:import namespace="203200cb-1f7a-4e25-9300-082d504b8242"/>
    <xsd:import namespace="b23335cc-15ce-4ba3-b31d-6ab6674ee1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200cb-1f7a-4e25-9300-082d504b8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19f90c4-00d9-45b7-bc62-04f95cbe7a8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3335cc-15ce-4ba3-b31d-6ab6674ee1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ee33250-d87e-4d59-8a42-14130aea7558}" ma:internalName="TaxCatchAll" ma:showField="CatchAllData" ma:web="b23335cc-15ce-4ba3-b31d-6ab6674ee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3200cb-1f7a-4e25-9300-082d504b8242">
      <Terms xmlns="http://schemas.microsoft.com/office/infopath/2007/PartnerControls"/>
    </lcf76f155ced4ddcb4097134ff3c332f>
    <TaxCatchAll xmlns="b23335cc-15ce-4ba3-b31d-6ab6674ee1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CD763-EA4E-4B8F-8845-CDB10F8F6555}"/>
</file>

<file path=customXml/itemProps2.xml><?xml version="1.0" encoding="utf-8"?>
<ds:datastoreItem xmlns:ds="http://schemas.openxmlformats.org/officeDocument/2006/customXml" ds:itemID="{CC7E171F-3289-4011-B596-C6ED3CDBF860}">
  <ds:schemaRefs>
    <ds:schemaRef ds:uri="203200cb-1f7a-4e25-9300-082d504b8242"/>
    <ds:schemaRef ds:uri="b23335cc-15ce-4ba3-b31d-6ab6674ee1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0F78E8-5594-4D09-898B-19455FB88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2</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Design</vt:lpstr>
      <vt:lpstr>Programa d'acceleració BEFuture </vt:lpstr>
      <vt:lpstr>PowerPoint Presentation</vt:lpstr>
      <vt:lpstr>En què consisteix el projecte BEFuture ?</vt:lpstr>
      <vt:lpstr>En què consisteix el projecte BEFuture ?</vt:lpstr>
      <vt:lpstr>Programa d’Acceleració </vt:lpstr>
      <vt:lpstr>PowerPoint Presentation</vt:lpstr>
      <vt:lpstr>Objectius de la convocatòria</vt:lpstr>
      <vt:lpstr>PowerPoint Presentation</vt:lpstr>
      <vt:lpstr>Àmbits en els que es poden centrar els projectes</vt:lpstr>
      <vt:lpstr>PowerPoint Presentation</vt:lpstr>
      <vt:lpstr>PowerPoint Presentation</vt:lpstr>
      <vt:lpstr>PowerPoint Presentation</vt:lpstr>
      <vt:lpstr>Programa d'acceleració</vt:lpstr>
      <vt:lpstr>Tres factors claus!</vt:lpstr>
      <vt:lpstr>Tres factors claus!</vt:lpstr>
      <vt:lpstr>PowerPoint Presentation</vt:lpstr>
      <vt:lpstr>PowerPoint Presentation</vt:lpstr>
      <vt:lpstr>2. Mentoria</vt:lpstr>
      <vt:lpstr>2. Mentoria</vt:lpstr>
      <vt:lpstr>2. Mentoria</vt:lpstr>
      <vt:lpstr>3. Participar a l’IBTM</vt:lpstr>
      <vt:lpstr>Com i on enviar la convocatòria</vt:lpstr>
      <vt:lpstr>Bases legals i on presentar la convocatòria</vt:lpstr>
      <vt:lpstr>Bases legals i on presentar la convocatòria</vt:lpstr>
      <vt:lpstr>Què he de presentar?</vt:lpstr>
      <vt:lpstr>PowerPoint Presentation</vt:lpstr>
      <vt:lpstr>Pressupost Estimat Annex B </vt:lpstr>
      <vt:lpstr>PowerPoint Presentation</vt:lpstr>
      <vt:lpstr>Pressupost</vt:lpstr>
      <vt:lpstr>Altres Recursos</vt:lpstr>
      <vt:lpstr>Document de Cortesia - ​Estructura del PITCH DECK </vt:lpstr>
      <vt:lpstr>I desprès d’enviar la sol·licitud? Cronologia</vt:lpstr>
      <vt:lpstr>PowerPoint Presentation</vt:lpstr>
      <vt:lpstr>Cronologia per a mentors/es i projectes</vt:lpstr>
      <vt:lpstr>PowerPoint Presentation</vt:lpstr>
      <vt:lpstr>Criteris avaluació</vt:lpstr>
      <vt:lpstr>Criteris avaluació</vt:lpstr>
      <vt:lpstr>Criteris avaluació</vt:lpstr>
      <vt:lpstr>Criteris avaluació</vt:lpstr>
      <vt:lpstr>Criteris avaluació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Vincent</dc:creator>
  <cp:revision>2</cp:revision>
  <dcterms:created xsi:type="dcterms:W3CDTF">2023-11-15T14:09:35Z</dcterms:created>
  <dcterms:modified xsi:type="dcterms:W3CDTF">2024-12-16T13:29:25Z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0x0101001CF80727D296A84DAFA98C6495C53B8A</vt:lpwstr>
  </property>
  <property fmtid="{D5CDD505-2E9C-101B-9397-08002B2CF9AE}" pid="3" name="MediaServiceImageTags">
    <vt:lpwstr/>
  </property>
</Properties>
</file>